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media/media1.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783" r:id="rId2"/>
    <p:sldMasterId id="2147483796" r:id="rId3"/>
    <p:sldMasterId id="2147483809" r:id="rId4"/>
    <p:sldMasterId id="2147483835" r:id="rId5"/>
    <p:sldMasterId id="2147483848" r:id="rId6"/>
    <p:sldMasterId id="2147483874" r:id="rId7"/>
    <p:sldMasterId id="2147483887" r:id="rId8"/>
    <p:sldMasterId id="2147483924" r:id="rId9"/>
    <p:sldMasterId id="2147483936" r:id="rId10"/>
    <p:sldMasterId id="2147483948" r:id="rId11"/>
    <p:sldMasterId id="2147483960" r:id="rId12"/>
    <p:sldMasterId id="2147483972" r:id="rId13"/>
    <p:sldMasterId id="2147483984" r:id="rId14"/>
    <p:sldMasterId id="2147483996" r:id="rId15"/>
    <p:sldMasterId id="2147484000" r:id="rId16"/>
    <p:sldMasterId id="2147484004" r:id="rId17"/>
    <p:sldMasterId id="2147484016" r:id="rId18"/>
    <p:sldMasterId id="2147484028" r:id="rId19"/>
    <p:sldMasterId id="2147484040" r:id="rId20"/>
  </p:sldMasterIdLst>
  <p:notesMasterIdLst>
    <p:notesMasterId r:id="rId60"/>
  </p:notesMasterIdLst>
  <p:sldIdLst>
    <p:sldId id="288" r:id="rId21"/>
    <p:sldId id="330" r:id="rId22"/>
    <p:sldId id="365" r:id="rId23"/>
    <p:sldId id="366" r:id="rId24"/>
    <p:sldId id="367" r:id="rId25"/>
    <p:sldId id="368" r:id="rId26"/>
    <p:sldId id="369" r:id="rId27"/>
    <p:sldId id="370" r:id="rId28"/>
    <p:sldId id="371" r:id="rId29"/>
    <p:sldId id="372" r:id="rId30"/>
    <p:sldId id="331" r:id="rId31"/>
    <p:sldId id="333" r:id="rId32"/>
    <p:sldId id="334" r:id="rId33"/>
    <p:sldId id="332" r:id="rId34"/>
    <p:sldId id="336" r:id="rId35"/>
    <p:sldId id="339" r:id="rId36"/>
    <p:sldId id="337" r:id="rId37"/>
    <p:sldId id="340" r:id="rId38"/>
    <p:sldId id="342" r:id="rId39"/>
    <p:sldId id="343" r:id="rId40"/>
    <p:sldId id="345" r:id="rId41"/>
    <p:sldId id="346" r:id="rId42"/>
    <p:sldId id="347" r:id="rId43"/>
    <p:sldId id="348" r:id="rId44"/>
    <p:sldId id="321" r:id="rId45"/>
    <p:sldId id="352" r:id="rId46"/>
    <p:sldId id="353" r:id="rId47"/>
    <p:sldId id="354" r:id="rId48"/>
    <p:sldId id="355" r:id="rId49"/>
    <p:sldId id="356" r:id="rId50"/>
    <p:sldId id="357" r:id="rId51"/>
    <p:sldId id="359" r:id="rId52"/>
    <p:sldId id="360" r:id="rId53"/>
    <p:sldId id="361" r:id="rId54"/>
    <p:sldId id="349" r:id="rId55"/>
    <p:sldId id="273" r:id="rId56"/>
    <p:sldId id="363" r:id="rId57"/>
    <p:sldId id="362" r:id="rId58"/>
    <p:sldId id="314" r:id="rId5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6"/>
    <p:restoredTop sz="95735"/>
  </p:normalViewPr>
  <p:slideViewPr>
    <p:cSldViewPr snapToGrid="0" snapToObjects="1">
      <p:cViewPr>
        <p:scale>
          <a:sx n="70" d="100"/>
          <a:sy n="70"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0AE8-0971-634A-B6F1-5AA790903FFF}" type="datetimeFigureOut">
              <a:rPr lang="x-none" smtClean="0"/>
              <a:t>17/12/2021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A3EB-AD35-A94C-BB2A-D2A3968893D7}" type="slidenum">
              <a:rPr lang="x-none" smtClean="0"/>
              <a:t>‹#›</a:t>
            </a:fld>
            <a:endParaRPr lang="x-none"/>
          </a:p>
        </p:txBody>
      </p:sp>
    </p:spTree>
    <p:extLst>
      <p:ext uri="{BB962C8B-B14F-4D97-AF65-F5344CB8AC3E}">
        <p14:creationId xmlns:p14="http://schemas.microsoft.com/office/powerpoint/2010/main" val="208821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10</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xfrm>
            <a:off x="685800" y="1143000"/>
            <a:ext cx="5486400" cy="3086100"/>
          </a:xfrm>
          <a:ln/>
        </p:spPr>
      </p:sp>
      <p:sp>
        <p:nvSpPr>
          <p:cNvPr id="21507" name="文本占位符 2150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11</a:t>
            </a:fld>
            <a:endParaRPr lang="zh-CN" altLang="en-US" dirty="0">
              <a:solidFill>
                <a:prstClr val="black"/>
              </a:solidFill>
              <a:ea typeface="宋体"/>
            </a:endParaRPr>
          </a:p>
        </p:txBody>
      </p:sp>
    </p:spTree>
    <p:extLst>
      <p:ext uri="{BB962C8B-B14F-4D97-AF65-F5344CB8AC3E}">
        <p14:creationId xmlns:p14="http://schemas.microsoft.com/office/powerpoint/2010/main" val="371923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020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39864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7961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21</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5</a:t>
            </a:fld>
            <a:endParaRPr lang="x-none">
              <a:solidFill>
                <a:prstClr val="black"/>
              </a:solidFill>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6</a:t>
            </a:fld>
            <a:endParaRPr lang="x-none">
              <a:solidFill>
                <a:prstClr val="black"/>
              </a:solidFill>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Thủ đô</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7</a:t>
            </a:fld>
            <a:endParaRPr lang="x-none">
              <a:solidFill>
                <a:prstClr val="black"/>
              </a:solidFill>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8</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9</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t>12/17/2021</a:t>
            </a:fld>
            <a:endParaRPr lang="en-US" dirty="0"/>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938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t>12/17/2021</a:t>
            </a:fld>
            <a:endParaRPr lang="en-US" dirty="0"/>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6235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72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70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77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57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09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90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60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32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9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5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t>12/17/2021</a:t>
            </a:fld>
            <a:endParaRPr lang="en-US" dirty="0"/>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393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88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92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37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88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40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85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198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19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56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6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29805"/>
      </p:ext>
    </p:extLst>
  </p:cSld>
  <p:clrMapOvr>
    <a:masterClrMapping/>
  </p:clrMapOvr>
  <p:transition spd="slow">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09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66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069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43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70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105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470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80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85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4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296392"/>
      </p:ext>
    </p:extLst>
  </p:cSld>
  <p:clrMapOvr>
    <a:masterClrMapping/>
  </p:clrMapOvr>
  <p:transition spd="slow">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27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51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517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38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4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77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42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35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687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9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69715"/>
      </p:ext>
    </p:extLst>
  </p:cSld>
  <p:clrMapOvr>
    <a:masterClrMapping/>
  </p:clrMapOvr>
  <p:transition spd="slow">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21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82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14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20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47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79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098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2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9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18939"/>
      </p:ext>
    </p:extLst>
  </p:cSld>
  <p:clrMapOvr>
    <a:masterClrMapping/>
  </p:clrMapOvr>
  <p:transition spd="slow">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66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1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58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56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630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60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81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94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18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046076"/>
      </p:ext>
    </p:extLst>
  </p:cSld>
  <p:clrMapOvr>
    <a:masterClrMapping/>
  </p:clrMapOvr>
  <p:transition spd="slow">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75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256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84850"/>
      </p:ext>
    </p:extLst>
  </p:cSld>
  <p:clrMapOvr>
    <a:masterClrMapping/>
  </p:clrMapOvr>
  <p:transition spd="slow" advClick="0" advTm="300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605035316"/>
      </p:ext>
    </p:extLst>
  </p:cSld>
  <p:clrMapOvr>
    <a:masterClrMapping/>
  </p:clrMapOvr>
  <p:transition spd="slow" advClick="0" advTm="3000">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046443"/>
      </p:ext>
    </p:extLst>
  </p:cSld>
  <p:clrMapOvr>
    <a:masterClrMapping/>
  </p:clrMapOvr>
  <p:transition spd="slow" advClick="0" advTm="3000">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201688"/>
      </p:ext>
    </p:extLst>
  </p:cSld>
  <p:clrMapOvr>
    <a:masterClrMapping/>
  </p:clrMapOvr>
  <p:transition spd="slow" advClick="0" advTm="3000">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xmlns=""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355309117"/>
      </p:ext>
    </p:extLst>
  </p:cSld>
  <p:clrMapOvr>
    <a:masterClrMapping/>
  </p:clrMapOvr>
  <p:transition spd="slow" advClick="0" advTm="3000">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6788"/>
      </p:ext>
    </p:extLst>
  </p:cSld>
  <p:clrMapOvr>
    <a:masterClrMapping/>
  </p:clrMapOvr>
  <p:transition spd="slow" advClick="0" advTm="3000">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058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8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988500"/>
      </p:ext>
    </p:extLst>
  </p:cSld>
  <p:clrMapOvr>
    <a:masterClrMapping/>
  </p:clrMapOvr>
  <p:transition spd="slow">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7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7664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36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759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7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234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636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50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137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22041"/>
      </p:ext>
    </p:extLst>
  </p:cSld>
  <p:clrMapOvr>
    <a:masterClrMapping/>
  </p:clrMapOvr>
  <p:transition spd="slow">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469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889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1079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71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53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97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223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8817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148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7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9981"/>
      </p:ext>
    </p:extLst>
  </p:cSld>
  <p:clrMapOvr>
    <a:masterClrMapping/>
  </p:clrMapOvr>
  <p:transition spd="slow">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654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419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823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557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38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51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4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4236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460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t>12/17/2021</a:t>
            </a:fld>
            <a:endParaRPr lang="en-US" dirty="0"/>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909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41445"/>
      </p:ext>
    </p:extLst>
  </p:cSld>
  <p:clrMapOvr>
    <a:masterClrMapping/>
  </p:clrMapOvr>
  <p:transition spd="slow">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95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60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805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99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264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445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4347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616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4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455943"/>
      </p:ext>
    </p:extLst>
  </p:cSld>
  <p:clrMapOvr>
    <a:masterClrMapping/>
  </p:clrMapOvr>
  <p:transition spd="slow">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926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4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1527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87"/>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817"/>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885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0406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2897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22472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505943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76436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5352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t>12/17/2021</a:t>
            </a:fld>
            <a:endParaRPr lang="en-US" dirty="0"/>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798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34102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52728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34422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87723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6317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46148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51743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2319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61236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934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t>12/17/2021</a:t>
            </a:fld>
            <a:endParaRPr lang="en-US" dirty="0"/>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1072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38593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9130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1234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597237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0151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06787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34944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9593252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9673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4394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t>12/17/2021</a:t>
            </a:fld>
            <a:endParaRPr lang="en-US" dirty="0"/>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834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987083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18774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07706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6882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92745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8813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56456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8564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416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92984015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t>12/17/2021</a:t>
            </a:fld>
            <a:endParaRPr lang="en-US" dirty="0"/>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5998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113756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74648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80918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34627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9033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87884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361025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49197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8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5502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t>12/17/2021</a:t>
            </a:fld>
            <a:endParaRPr lang="en-US" dirty="0"/>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608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3738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499537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94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4152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2518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83106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26693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45285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900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9733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t>12/17/2021</a:t>
            </a:fld>
            <a:endParaRPr lang="en-US"/>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3936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8113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730152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65129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07903041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smtClean="0"/>
              <a:t>Click to edit Master title style</a:t>
            </a:r>
            <a:endParaRPr lang="en-US" dirty="0"/>
          </a:p>
        </p:txBody>
      </p:sp>
      <p:sp>
        <p:nvSpPr>
          <p:cNvPr id="3" name="Subtitle 2">
            <a:extLst>
              <a:ext uri="{FF2B5EF4-FFF2-40B4-BE49-F238E27FC236}">
                <a16:creationId xmlns:a16="http://schemas.microsoft.com/office/drawing/2014/main" xmlns=""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7" name="Graphic 185">
            <a:extLst>
              <a:ext uri="{FF2B5EF4-FFF2-40B4-BE49-F238E27FC236}">
                <a16:creationId xmlns:a16="http://schemas.microsoft.com/office/drawing/2014/main" xmlns=""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74031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F88500-1605-41EA-A15F-9B79DF7E4050}"/>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C9B14AC8-25A5-4D7F-BF23-CB20AA2ECF5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44501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grpSp>
        <p:nvGrpSpPr>
          <p:cNvPr id="7" name="Graphic 185">
            <a:extLst>
              <a:ext uri="{FF2B5EF4-FFF2-40B4-BE49-F238E27FC236}">
                <a16:creationId xmlns:a16="http://schemas.microsoft.com/office/drawing/2014/main" xmlns=""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6730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637BE-B22F-40EE-94F0-04549BC56238}"/>
              </a:ext>
            </a:extLst>
          </p:cNvPr>
          <p:cNvSpPr>
            <a:spLocks noGrp="1"/>
          </p:cNvSpPr>
          <p:nvPr>
            <p:ph type="title"/>
          </p:nvPr>
        </p:nvSpPr>
        <p:spPr/>
        <p:txBody>
          <a:body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A71582-4BAF-4211-AD4A-476ED6EB1155}"/>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a:extLst>
              <a:ext uri="{FF2B5EF4-FFF2-40B4-BE49-F238E27FC236}">
                <a16:creationId xmlns:a16="http://schemas.microsoft.com/office/drawing/2014/main" xmlns="" id="{099DCF6B-C800-4345-BAE9-EE9FA65903F2}"/>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8" name="Graphic 185">
            <a:extLst>
              <a:ext uri="{FF2B5EF4-FFF2-40B4-BE49-F238E27FC236}">
                <a16:creationId xmlns:a16="http://schemas.microsoft.com/office/drawing/2014/main" xmlns=""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75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1B666-D6BE-4FA8-9CF1-F15FD58B0CBF}"/>
              </a:ext>
            </a:extLst>
          </p:cNvPr>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A1DA0314-0202-4E6D-8352-C28376A9C086}"/>
              </a:ext>
            </a:extLst>
          </p:cNvPr>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a:extLst>
              <a:ext uri="{FF2B5EF4-FFF2-40B4-BE49-F238E27FC236}">
                <a16:creationId xmlns:a16="http://schemas.microsoft.com/office/drawing/2014/main" xmlns=""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133708CF-F028-4917-A9CB-59BF5248A20D}"/>
              </a:ext>
            </a:extLst>
          </p:cNvPr>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0" name="Graphic 185">
            <a:extLst>
              <a:ext uri="{FF2B5EF4-FFF2-40B4-BE49-F238E27FC236}">
                <a16:creationId xmlns:a16="http://schemas.microsoft.com/office/drawing/2014/main" xmlns=""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xmlns=""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xmlns=""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xmlns=""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xmlns=""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12/17/2021</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xmlns=""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xmlns=""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xmlns=""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2875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9CF7F-748D-4598-983E-96A2BE26930A}"/>
              </a:ext>
            </a:extLst>
          </p:cNvPr>
          <p:cNvSpPr>
            <a:spLocks noGrp="1"/>
          </p:cNvSpPr>
          <p:nvPr>
            <p:ph type="title"/>
          </p:nvPr>
        </p:nvSpPr>
        <p:spPr/>
        <p:txBody>
          <a:bodyPr/>
          <a:lstStyle/>
          <a:p>
            <a:r>
              <a:rPr lang="en-US" smtClean="0"/>
              <a:t>Click to edit Master title style</a:t>
            </a:r>
            <a:endParaRPr lang="en-US" dirty="0"/>
          </a:p>
        </p:txBody>
      </p:sp>
      <p:grpSp>
        <p:nvGrpSpPr>
          <p:cNvPr id="6" name="Graphic 185">
            <a:extLst>
              <a:ext uri="{FF2B5EF4-FFF2-40B4-BE49-F238E27FC236}">
                <a16:creationId xmlns:a16="http://schemas.microsoft.com/office/drawing/2014/main" xmlns=""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xmlns=""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xmlns=""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12/17/2021</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xmlns=""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xmlns=""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xmlns=""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0920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t>12/17/2021</a:t>
            </a:fld>
            <a:endParaRPr lang="en-US" dirty="0"/>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843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xmlns=""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xmlns=""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xmlns=""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xmlns=""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xmlns=""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12/17/2021</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xmlns=""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xmlns=""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xmlns=""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51892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a:extLst>
              <a:ext uri="{FF2B5EF4-FFF2-40B4-BE49-F238E27FC236}">
                <a16:creationId xmlns:a16="http://schemas.microsoft.com/office/drawing/2014/main" xmlns=""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a:extLst>
              <a:ext uri="{FF2B5EF4-FFF2-40B4-BE49-F238E27FC236}">
                <a16:creationId xmlns:a16="http://schemas.microsoft.com/office/drawing/2014/main" xmlns=""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12/17/2021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111645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a:extLst>
              <a:ext uri="{FF2B5EF4-FFF2-40B4-BE49-F238E27FC236}">
                <a16:creationId xmlns:a16="http://schemas.microsoft.com/office/drawing/2014/main" xmlns=""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a16="http://schemas.microsoft.com/office/drawing/2014/main" xmlns=""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grpSp>
        <p:nvGrpSpPr>
          <p:cNvPr id="8" name="Graphic 185">
            <a:extLst>
              <a:ext uri="{FF2B5EF4-FFF2-40B4-BE49-F238E27FC236}">
                <a16:creationId xmlns:a16="http://schemas.microsoft.com/office/drawing/2014/main" xmlns=""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xmlns=""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xmlns=""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xmlns=""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12/17/2021</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xmlns=""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xmlns=""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49057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3A871-D377-4EC0-9ACF-86842F01E1D0}"/>
              </a:ext>
            </a:extLst>
          </p:cNvPr>
          <p:cNvSpPr>
            <a:spLocks noGrp="1"/>
          </p:cNvSpPr>
          <p:nvPr>
            <p:ph type="title"/>
          </p:nvPr>
        </p:nvSpPr>
        <p:spPr/>
        <p:txBody>
          <a:bodyPr/>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F3D53202-92A9-45A3-B812-777DB9578B44}"/>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xmlns=""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0059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8C59DBB-9256-464D-8A6A-8BDA71541D6A}"/>
              </a:ext>
            </a:extLst>
          </p:cNvPr>
          <p:cNvSpPr>
            <a:spLocks noGrp="1"/>
          </p:cNvSpPr>
          <p:nvPr>
            <p:ph type="title" orient="vert"/>
          </p:nvPr>
        </p:nvSpPr>
        <p:spPr>
          <a:xfrm>
            <a:off x="8724902" y="365125"/>
            <a:ext cx="2628900" cy="5811838"/>
          </a:xfrm>
        </p:spPr>
        <p:txBody>
          <a:bodyPr vert="eaVert"/>
          <a:lstStyle/>
          <a:p>
            <a:r>
              <a:rPr lang="en-US" smtClean="0"/>
              <a:t>Click to edit Master title style</a:t>
            </a:r>
            <a:endParaRPr lang="en-US" dirty="0"/>
          </a:p>
        </p:txBody>
      </p:sp>
      <p:sp>
        <p:nvSpPr>
          <p:cNvPr id="3" name="Vertical Text Placeholder 2">
            <a:extLst>
              <a:ext uri="{FF2B5EF4-FFF2-40B4-BE49-F238E27FC236}">
                <a16:creationId xmlns:a16="http://schemas.microsoft.com/office/drawing/2014/main" xmlns="" id="{6A25E310-E6CB-4838-8E9B-B288DA552776}"/>
              </a:ext>
            </a:extLst>
          </p:cNvPr>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7" name="Graphic 185">
            <a:extLst>
              <a:ext uri="{FF2B5EF4-FFF2-40B4-BE49-F238E27FC236}">
                <a16:creationId xmlns:a16="http://schemas.microsoft.com/office/drawing/2014/main" xmlns=""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xmlns=""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xmlns=""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xmlns=""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xmlns=""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xmlns=""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xmlns=""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xmlns=""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13855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3394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22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76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13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12/17/2021</a:t>
            </a:fld>
            <a:endParaRPr lang="en-US" dirty="0"/>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3818463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31130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301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79660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89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99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2021/12/17</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40598909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2021/12/17</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5791580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5015879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31097262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42169755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9627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12/17/2021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07409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9809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4704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4234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22165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59856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12/17/2021</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07860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12/17/2021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5809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0.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90.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90.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9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5.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08.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19.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30.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2.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audio" Target="../media/audio4.wav"/><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52.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11" Type="http://schemas.openxmlformats.org/officeDocument/2006/relationships/slide" Target="slide35.xml"/><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19.xml"/><Relationship Id="rId6" Type="http://schemas.openxmlformats.org/officeDocument/2006/relationships/image" Target="../media/image49.png"/><Relationship Id="rId11" Type="http://schemas.openxmlformats.org/officeDocument/2006/relationships/slide" Target="slide35.xml"/><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slide" Target="slide5.xml"/><Relationship Id="rId12" Type="http://schemas.openxmlformats.org/officeDocument/2006/relationships/slide" Target="slide10.xml"/><Relationship Id="rId2" Type="http://schemas.microsoft.com/office/2007/relationships/media" Target="../media/media1.wav"/><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slide" Target="slide9.xml"/><Relationship Id="rId5" Type="http://schemas.openxmlformats.org/officeDocument/2006/relationships/notesSlide" Target="../notesSlides/notesSlide4.xml"/><Relationship Id="rId10" Type="http://schemas.openxmlformats.org/officeDocument/2006/relationships/slide" Target="slide8.xml"/><Relationship Id="rId4" Type="http://schemas.openxmlformats.org/officeDocument/2006/relationships/slideLayout" Target="../slideLayouts/slideLayout165.xml"/><Relationship Id="rId9" Type="http://schemas.openxmlformats.org/officeDocument/2006/relationships/slide" Target="slide7.xml"/><Relationship Id="rId1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68.xml"/><Relationship Id="rId6" Type="http://schemas.openxmlformats.org/officeDocument/2006/relationships/image" Target="../media/image24.png"/><Relationship Id="rId11" Type="http://schemas.openxmlformats.org/officeDocument/2006/relationships/slide" Target="slide4.xml"/><Relationship Id="rId5" Type="http://schemas.microsoft.com/office/2007/relationships/hdphoto" Target="../media/hdphoto1.wdp"/><Relationship Id="rId10" Type="http://schemas.openxmlformats.org/officeDocument/2006/relationships/slide" Target="slide22.xml"/><Relationship Id="rId4" Type="http://schemas.openxmlformats.org/officeDocument/2006/relationships/image" Target="../media/image2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79.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90.xml"/><Relationship Id="rId6" Type="http://schemas.openxmlformats.org/officeDocument/2006/relationships/image" Target="../media/image24.png"/><Relationship Id="rId5" Type="http://schemas.microsoft.com/office/2007/relationships/hdphoto" Target="../media/hdphoto1.wdp"/><Relationship Id="rId10" Type="http://schemas.openxmlformats.org/officeDocument/2006/relationships/slide" Target="slide4.xml"/><Relationship Id="rId4" Type="http://schemas.openxmlformats.org/officeDocument/2006/relationships/image" Target="../media/image2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59365" y="2350043"/>
            <a:ext cx="10629769" cy="1107996"/>
          </a:xfrm>
          <a:prstGeom prst="rect">
            <a:avLst/>
          </a:prstGeom>
          <a:noFill/>
        </p:spPr>
        <p:txBody>
          <a:bodyPr wrap="none" rtlCol="0">
            <a:spAutoFit/>
          </a:bodyPr>
          <a:lstStyle/>
          <a:p>
            <a:r>
              <a:rPr lang="vi-VN" altLang="zh-CN"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1751723"/>
            <a:ext cx="11711440" cy="28881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6</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còn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thiếu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gọi </a:t>
            </a:r>
            <a:r>
              <a:rPr lang="vi-VN" sz="4000" b="1" dirty="0">
                <a:solidFill>
                  <a:prstClr val="black"/>
                </a:solidFill>
                <a:latin typeface="Times New Roman" pitchFamily="18" charset="0"/>
                <a:cs typeface="Times New Roman" pitchFamily="18" charset="0"/>
              </a:rPr>
              <a:t>tên các sự vật, hoặc hiện tượng này bằng tên sự vật, hiện tượng khác có nét tương đồng với nhau có tác dụng nhằm tăng sức gợi hình, gợi cảm.</a:t>
            </a:r>
            <a:r>
              <a:rPr lang="en-US" sz="4000" b="1" dirty="0" smtClean="0">
                <a:solidFill>
                  <a:prstClr val="black"/>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4</a:t>
            </a:r>
            <a:endParaRPr lang="vi-VN" sz="3200" b="1" dirty="0">
              <a:solidFill>
                <a:prstClr val="white"/>
              </a:solidFill>
            </a:endParaRPr>
          </a:p>
        </p:txBody>
      </p:sp>
    </p:spTree>
    <p:extLst>
      <p:ext uri="{BB962C8B-B14F-4D97-AF65-F5344CB8AC3E}">
        <p14:creationId xmlns:p14="http://schemas.microsoft.com/office/powerpoint/2010/main" val="237489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9" y="5782596"/>
            <a:ext cx="12143107" cy="1075404"/>
          </a:xfrm>
          <a:prstGeom prst="rect">
            <a:avLst/>
          </a:prstGeom>
          <a:noFill/>
          <a:ln w="9525">
            <a:noFill/>
          </a:ln>
        </p:spPr>
      </p:pic>
      <p:pic>
        <p:nvPicPr>
          <p:cNvPr id="6149" name="图片 6148" descr="17"/>
          <p:cNvPicPr>
            <a:picLocks noChangeAspect="1"/>
          </p:cNvPicPr>
          <p:nvPr/>
        </p:nvPicPr>
        <p:blipFill>
          <a:blip r:embed="rId4"/>
          <a:stretch>
            <a:fillRect/>
          </a:stretch>
        </p:blipFill>
        <p:spPr>
          <a:xfrm>
            <a:off x="3355321" y="457200"/>
            <a:ext cx="8317097" cy="6308886"/>
          </a:xfrm>
          <a:prstGeom prst="rect">
            <a:avLst/>
          </a:prstGeom>
          <a:noFill/>
          <a:ln w="9525">
            <a:noFill/>
          </a:ln>
        </p:spPr>
      </p:pic>
      <p:pic>
        <p:nvPicPr>
          <p:cNvPr id="6153" name="图片 6152" descr="1-37"/>
          <p:cNvPicPr>
            <a:picLocks noChangeAspect="1"/>
          </p:cNvPicPr>
          <p:nvPr/>
        </p:nvPicPr>
        <p:blipFill>
          <a:blip r:embed="rId5"/>
          <a:stretch>
            <a:fillRect/>
          </a:stretch>
        </p:blipFill>
        <p:spPr>
          <a:xfrm>
            <a:off x="24447" y="2314044"/>
            <a:ext cx="4059192" cy="4544043"/>
          </a:xfrm>
          <a:prstGeom prst="rect">
            <a:avLst/>
          </a:prstGeom>
          <a:noFill/>
          <a:ln w="9525">
            <a:noFill/>
          </a:ln>
        </p:spPr>
      </p:pic>
      <p:sp>
        <p:nvSpPr>
          <p:cNvPr id="7" name="TextBox 6">
            <a:extLst>
              <a:ext uri="{FF2B5EF4-FFF2-40B4-BE49-F238E27FC236}">
                <a16:creationId xmlns="" xmlns:a16="http://schemas.microsoft.com/office/drawing/2014/main" id="{4639E6A2-02CE-4451-8F0C-C925452955DC}"/>
              </a:ext>
            </a:extLst>
          </p:cNvPr>
          <p:cNvSpPr txBox="1"/>
          <p:nvPr/>
        </p:nvSpPr>
        <p:spPr>
          <a:xfrm flipH="1">
            <a:off x="3893674" y="1600243"/>
            <a:ext cx="7041563" cy="2236510"/>
          </a:xfrm>
          <a:prstGeom prst="rect">
            <a:avLst/>
          </a:prstGeom>
          <a:noFill/>
        </p:spPr>
        <p:txBody>
          <a:bodyPr wrap="square" rtlCol="0">
            <a:spAutoFit/>
          </a:bodyPr>
          <a:lstStyle/>
          <a:p>
            <a:pPr lvl="0" algn="ctr">
              <a:lnSpc>
                <a:spcPct val="150000"/>
              </a:lnSpc>
              <a:spcAft>
                <a:spcPts val="800"/>
              </a:spcAft>
              <a:tabLst>
                <a:tab pos="270510" algn="l"/>
              </a:tabLst>
            </a:pPr>
            <a:r>
              <a:rPr lang="de-DE" sz="2800" b="1" i="1" dirty="0">
                <a:solidFill>
                  <a:srgbClr val="FF0000"/>
                </a:solidFill>
                <a:latin typeface="Times New Roman" pitchFamily="18" charset="0"/>
                <a:ea typeface="Calibri"/>
                <a:cs typeface="Times New Roman" pitchFamily="18" charset="0"/>
              </a:rPr>
              <a:t>Bàn tay </a:t>
            </a:r>
            <a:r>
              <a:rPr lang="de-DE" sz="2800" b="1" i="1" dirty="0">
                <a:solidFill>
                  <a:prstClr val="black"/>
                </a:solidFill>
                <a:latin typeface="Times New Roman" pitchFamily="18" charset="0"/>
                <a:ea typeface="Calibri"/>
                <a:cs typeface="Times New Roman" pitchFamily="18" charset="0"/>
              </a:rPr>
              <a:t>ta làm nên tất cả</a:t>
            </a:r>
            <a:endParaRPr lang="en-US" sz="2800" b="1" dirty="0">
              <a:solidFill>
                <a:prstClr val="black"/>
              </a:solidFill>
              <a:latin typeface="Times New Roman" pitchFamily="18" charset="0"/>
              <a:ea typeface="Calibri"/>
              <a:cs typeface="Times New Roman" pitchFamily="18" charset="0"/>
            </a:endParaRPr>
          </a:p>
          <a:p>
            <a:pPr lvl="0" algn="ctr">
              <a:lnSpc>
                <a:spcPct val="150000"/>
              </a:lnSpc>
              <a:spcAft>
                <a:spcPts val="800"/>
              </a:spcAft>
              <a:tabLst>
                <a:tab pos="270510" algn="l"/>
              </a:tabLst>
            </a:pPr>
            <a:r>
              <a:rPr lang="de-DE" sz="2800" b="1" i="1" dirty="0">
                <a:solidFill>
                  <a:prstClr val="black"/>
                </a:solidFill>
                <a:latin typeface="Times New Roman" pitchFamily="18" charset="0"/>
                <a:ea typeface="Calibri"/>
                <a:cs typeface="Times New Roman" pitchFamily="18" charset="0"/>
              </a:rPr>
              <a:t>Có sức người sỏi đá cũng thành cơm</a:t>
            </a:r>
            <a:endParaRPr lang="en-US" sz="2800" b="1" dirty="0">
              <a:solidFill>
                <a:prstClr val="black"/>
              </a:solidFill>
              <a:latin typeface="Times New Roman" pitchFamily="18" charset="0"/>
              <a:ea typeface="Calibri"/>
              <a:cs typeface="Times New Roman" pitchFamily="18" charset="0"/>
            </a:endParaRPr>
          </a:p>
          <a:p>
            <a:pPr lvl="0" algn="r">
              <a:lnSpc>
                <a:spcPct val="150000"/>
              </a:lnSpc>
              <a:spcAft>
                <a:spcPts val="800"/>
              </a:spcAft>
              <a:tabLst>
                <a:tab pos="270510" algn="l"/>
              </a:tabLst>
            </a:pPr>
            <a:r>
              <a:rPr lang="en-US" sz="2800" b="1" dirty="0">
                <a:solidFill>
                  <a:prstClr val="black"/>
                </a:solidFill>
                <a:latin typeface="Times New Roman" pitchFamily="18" charset="0"/>
                <a:ea typeface="Calibri"/>
                <a:cs typeface="Times New Roman" pitchFamily="18" charset="0"/>
              </a:rPr>
              <a:t>(</a:t>
            </a:r>
            <a:r>
              <a:rPr lang="en-US" sz="2800" b="1" i="1" dirty="0" err="1">
                <a:solidFill>
                  <a:prstClr val="black"/>
                </a:solidFill>
                <a:latin typeface="Times New Roman" pitchFamily="18" charset="0"/>
                <a:ea typeface="Calibri"/>
                <a:cs typeface="Times New Roman" pitchFamily="18" charset="0"/>
              </a:rPr>
              <a:t>Bài</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ca</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vỡ</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đất</a:t>
            </a:r>
            <a:r>
              <a:rPr lang="en-US" sz="2800" b="1" dirty="0">
                <a:solidFill>
                  <a:prstClr val="black"/>
                </a:solidFill>
                <a:latin typeface="Times New Roman" pitchFamily="18" charset="0"/>
                <a:ea typeface="Calibri"/>
                <a:cs typeface="Times New Roman" pitchFamily="18" charset="0"/>
              </a:rPr>
              <a:t> – </a:t>
            </a:r>
            <a:r>
              <a:rPr lang="en-US" sz="2800" b="1" dirty="0" err="1">
                <a:solidFill>
                  <a:prstClr val="black"/>
                </a:solidFill>
                <a:latin typeface="Times New Roman" pitchFamily="18" charset="0"/>
                <a:ea typeface="Calibri"/>
                <a:cs typeface="Times New Roman" pitchFamily="18" charset="0"/>
              </a:rPr>
              <a:t>Hoàng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Trung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Thông</a:t>
            </a:r>
            <a:r>
              <a:rPr lang="en-US" sz="2800" b="1" dirty="0">
                <a:solidFill>
                  <a:prstClr val="black"/>
                </a:solidFill>
                <a:latin typeface="Times New Roman" pitchFamily="18" charset="0"/>
                <a:ea typeface="Calibri"/>
                <a:cs typeface="Times New Roman" pitchFamily="18" charset="0"/>
              </a:rPr>
              <a:t>)</a:t>
            </a:r>
          </a:p>
        </p:txBody>
      </p:sp>
      <p:pic>
        <p:nvPicPr>
          <p:cNvPr id="3" name="Picture 2">
            <a:extLst>
              <a:ext uri="{FF2B5EF4-FFF2-40B4-BE49-F238E27FC236}">
                <a16:creationId xmlns="" xmlns:a16="http://schemas.microsoft.com/office/drawing/2014/main" id="{511140B3-4FAF-43E3-9E33-5E4CF2DA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042" y="3611643"/>
            <a:ext cx="609607" cy="609606"/>
          </a:xfrm>
          <a:prstGeom prst="rect">
            <a:avLst/>
          </a:prstGeom>
        </p:spPr>
      </p:pic>
      <p:sp>
        <p:nvSpPr>
          <p:cNvPr id="2" name="Cloud Callout 1"/>
          <p:cNvSpPr/>
          <p:nvPr/>
        </p:nvSpPr>
        <p:spPr>
          <a:xfrm>
            <a:off x="2528513" y="457200"/>
            <a:ext cx="5177307" cy="3953814"/>
          </a:xfrm>
          <a:prstGeom prst="cloudCallout">
            <a:avLst>
              <a:gd name="adj1" fmla="val -81959"/>
              <a:gd name="adj2" fmla="val -10026"/>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tabLst>
                <a:tab pos="270510" algn="l"/>
              </a:tabLst>
            </a:pPr>
            <a:r>
              <a:rPr lang="en-US" sz="2800" dirty="0">
                <a:solidFill>
                  <a:srgbClr val="000000"/>
                </a:solidFill>
                <a:latin typeface="Times New Roman"/>
                <a:ea typeface="Calibri"/>
                <a:cs typeface="Times New Roman"/>
              </a:rPr>
              <a:t>Theo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bàn</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tay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trong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dòng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thơ</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thứ</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chỉ</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đối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tượng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4" name="Rounded Rectangular Callout 3"/>
          <p:cNvSpPr/>
          <p:nvPr/>
        </p:nvSpPr>
        <p:spPr>
          <a:xfrm>
            <a:off x="5396287" y="862888"/>
            <a:ext cx="4932609" cy="2266681"/>
          </a:xfrm>
          <a:prstGeom prst="wedgeRoundRectCallout">
            <a:avLst>
              <a:gd name="adj1" fmla="val 61075"/>
              <a:gd name="adj2" fmla="val 823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400" dirty="0">
                <a:solidFill>
                  <a:srgbClr val="000000"/>
                </a:solidFill>
                <a:latin typeface="Times New Roman"/>
                <a:ea typeface="Calibri"/>
              </a:rPr>
              <a:t>Từ “bàn tay” trong ví dụ trên dùng để chỉ người lao động; ở đây nhà thơ đã lấy cái bộ phận để thay thế cho cái toàn thể. Đó chính là một trong những dấu hiệu để nhận biết biện pháp tu từ hoán dụ.</a:t>
            </a:r>
            <a:endParaRPr lang="en-US" sz="24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73" y="3611643"/>
            <a:ext cx="4776883" cy="308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4189" y="3724807"/>
            <a:ext cx="5701048" cy="29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73" y="169774"/>
            <a:ext cx="4776883" cy="32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29156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heel(1)">
                                      <p:cBhvr>
                                        <p:cTn id="43" dur="2000"/>
                                        <p:tgtEl>
                                          <p:spTgt spid="2050"/>
                                        </p:tgtEl>
                                      </p:cBhvr>
                                    </p:animEffect>
                                  </p:childTnLst>
                                </p:cTn>
                              </p:par>
                              <p:par>
                                <p:cTn id="44" presetID="21" presetClass="entr" presetSubtype="1"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wheel(1)">
                                      <p:cBhvr>
                                        <p:cTn id="46" dur="2000"/>
                                        <p:tgtEl>
                                          <p:spTgt spid="2052"/>
                                        </p:tgtEl>
                                      </p:cBhvr>
                                    </p:animEffect>
                                  </p:childTnLst>
                                </p:cTn>
                              </p:par>
                              <p:par>
                                <p:cTn id="47" presetID="21" presetClass="entr" presetSubtype="1" fill="hold" nodeType="with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wheel(1)">
                                      <p:cBhvr>
                                        <p:cTn id="49"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796329"/>
            <a:ext cx="7467600" cy="2862322"/>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HÌNH THÀNH KIẾN THỨC</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2527284524"/>
      </p:ext>
    </p:extLst>
  </p:cSld>
  <p:clrMapOvr>
    <a:masterClrMapping/>
  </p:clrMapOvr>
  <mc:AlternateContent xmlns:mc="http://schemas.openxmlformats.org/markup-compatibility/2006">
    <mc:Choice xmlns:p14="http://schemas.microsoft.com/office/powerpoint/2010/main" Requires="p14">
      <p:transition spd="slow" p14:dur="2000" advTm="0">
        <p:split orient="vert"/>
      </p:transition>
    </mc:Choice>
    <mc:Fallback>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 HOÁN DỤ:</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362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1515470" y="1180383"/>
            <a:ext cx="7023279" cy="2554545"/>
          </a:xfrm>
          <a:prstGeom prst="rect">
            <a:avLst/>
          </a:prstGeom>
        </p:spPr>
        <p:txBody>
          <a:bodyPr wrap="square">
            <a:spAutoFit/>
          </a:bodyPr>
          <a:lstStyle/>
          <a:p>
            <a:r>
              <a:rPr lang="vi-VN" sz="3200" dirty="0">
                <a:latin typeface="Times New Roman" pitchFamily="18" charset="0"/>
                <a:cs typeface="Times New Roman" pitchFamily="18" charset="0"/>
              </a:rPr>
              <a:t>Đọc hai dòng thơ sau, chú ý nghĩa của áo chàm:</a:t>
            </a:r>
          </a:p>
          <a:p>
            <a:pPr algn="ctr"/>
            <a:r>
              <a:rPr lang="vi-VN" sz="3200" i="1" dirty="0">
                <a:solidFill>
                  <a:srgbClr val="FF0000"/>
                </a:solidFill>
                <a:latin typeface="Times New Roman" pitchFamily="18" charset="0"/>
                <a:cs typeface="Times New Roman" pitchFamily="18" charset="0"/>
              </a:rPr>
              <a:t>Áo chàm </a:t>
            </a:r>
            <a:r>
              <a:rPr lang="vi-VN" sz="3200" i="1" dirty="0">
                <a:latin typeface="Times New Roman" pitchFamily="18" charset="0"/>
                <a:cs typeface="Times New Roman" pitchFamily="18" charset="0"/>
              </a:rPr>
              <a:t>đưa buổi phân li</a:t>
            </a:r>
            <a:r>
              <a:rPr lang="vi-VN" sz="3200" dirty="0">
                <a:latin typeface="Times New Roman" pitchFamily="18" charset="0"/>
                <a:cs typeface="Times New Roman" pitchFamily="18" charset="0"/>
              </a:rPr>
              <a:t/>
            </a:r>
            <a:br>
              <a:rPr lang="vi-VN" sz="3200" dirty="0">
                <a:latin typeface="Times New Roman" pitchFamily="18" charset="0"/>
                <a:cs typeface="Times New Roman" pitchFamily="18" charset="0"/>
              </a:rPr>
            </a:br>
            <a:r>
              <a:rPr lang="vi-VN" sz="3200" i="1" dirty="0">
                <a:latin typeface="Times New Roman" pitchFamily="18" charset="0"/>
                <a:cs typeface="Times New Roman" pitchFamily="18" charset="0"/>
              </a:rPr>
              <a:t>Cầm tay nhau biết nói gì hôm nay.</a:t>
            </a:r>
            <a:endParaRPr lang="vi-VN" sz="3200" dirty="0">
              <a:latin typeface="Times New Roman" pitchFamily="18" charset="0"/>
              <a:cs typeface="Times New Roman" pitchFamily="18" charset="0"/>
            </a:endParaRPr>
          </a:p>
          <a:p>
            <a:pPr algn="r"/>
            <a:r>
              <a:rPr lang="vi-VN" sz="3200" dirty="0">
                <a:latin typeface="Times New Roman" pitchFamily="18" charset="0"/>
                <a:cs typeface="Times New Roman" pitchFamily="18" charset="0"/>
              </a:rPr>
              <a:t>(Tố Hữu, Việt Bắc)</a:t>
            </a:r>
            <a:endParaRPr lang="vi-VN" sz="3200" b="0" i="0" dirty="0">
              <a:effectLst/>
              <a:latin typeface="Times New Roman" pitchFamily="18" charset="0"/>
              <a:cs typeface="Times New Roman" pitchFamily="18" charset="0"/>
            </a:endParaRPr>
          </a:p>
        </p:txBody>
      </p:sp>
      <p:sp>
        <p:nvSpPr>
          <p:cNvPr id="3" name="Rectangle 2"/>
          <p:cNvSpPr/>
          <p:nvPr/>
        </p:nvSpPr>
        <p:spPr>
          <a:xfrm>
            <a:off x="-1" y="-117296"/>
            <a:ext cx="4454937" cy="7520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tabLst>
                <a:tab pos="90170" algn="l"/>
                <a:tab pos="180340" algn="l"/>
              </a:tabLst>
            </a:pPr>
            <a:r>
              <a:rPr lang="en-US" sz="3200" b="1" dirty="0" smtClean="0">
                <a:latin typeface="Times New Roman"/>
                <a:ea typeface="Calibri"/>
                <a:cs typeface="Times New Roman"/>
              </a:rPr>
              <a:t>1. </a:t>
            </a:r>
            <a:r>
              <a:rPr lang="en-US" sz="3200" b="1" dirty="0" err="1" smtClean="0">
                <a:latin typeface="Times New Roman"/>
                <a:ea typeface="Calibri"/>
                <a:cs typeface="Times New Roman"/>
              </a:rPr>
              <a:t>Ví</a:t>
            </a:r>
            <a:r>
              <a:rPr lang="en-US" sz="3200" b="1" dirty="0" smtClean="0">
                <a:latin typeface="Times New Roman"/>
                <a:ea typeface="Calibri"/>
                <a:cs typeface="Times New Roman"/>
              </a:rPr>
              <a:t> </a:t>
            </a:r>
            <a:r>
              <a:rPr lang="en-US" sz="3200" b="1" dirty="0" err="1" smtClean="0">
                <a:latin typeface="Times New Roman"/>
                <a:ea typeface="Calibri"/>
                <a:cs typeface="Times New Roman"/>
              </a:rPr>
              <a:t>dụ</a:t>
            </a:r>
            <a:r>
              <a:rPr lang="en-US" sz="3200" b="1" dirty="0">
                <a:latin typeface="Times New Roman"/>
                <a:ea typeface="Calibri"/>
                <a:cs typeface="Times New Roman"/>
              </a:rPr>
              <a:t>:</a:t>
            </a:r>
            <a:endParaRPr lang="en-US" sz="3200" dirty="0">
              <a:effectLst/>
              <a:latin typeface="Calibri"/>
              <a:ea typeface="Calibri"/>
              <a:cs typeface="Times New Roman"/>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77" y="4223964"/>
            <a:ext cx="2992903" cy="253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S Tours - TRANG PHỤC TRUYỀN THỐNG CỦA DÂN TỘC TÂY BẮC PHẦ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110" y="3928153"/>
            <a:ext cx="3266231" cy="226854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936441" y="2457698"/>
            <a:ext cx="440385" cy="12772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Rounded Rectangular Callout 8"/>
          <p:cNvSpPr/>
          <p:nvPr/>
        </p:nvSpPr>
        <p:spPr>
          <a:xfrm>
            <a:off x="5396249" y="1180340"/>
            <a:ext cx="5447763" cy="2279168"/>
          </a:xfrm>
          <a:prstGeom prst="wedgeRoundRectCallout">
            <a:avLst>
              <a:gd name="adj1" fmla="val -80347"/>
              <a:gd name="adj2" fmla="val 1446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itchFamily="18" charset="0"/>
                <a:cs typeface="Times New Roman" pitchFamily="18" charset="0"/>
              </a:rPr>
              <a:t>Ở đây, áo chàm được dùng với nghĩa hoán dụ, chỉ những người dân Việt Bắc với trang phục đặc trưng là áo chàm.</a:t>
            </a:r>
            <a:endParaRPr lang="en-US" sz="3200" dirty="0">
              <a:latin typeface="Times New Roman" pitchFamily="18" charset="0"/>
              <a:cs typeface="Times New Roman" pitchFamily="18" charset="0"/>
            </a:endParaRPr>
          </a:p>
        </p:txBody>
      </p:sp>
      <p:sp>
        <p:nvSpPr>
          <p:cNvPr id="13" name="Rounded Rectangular Callout 12"/>
          <p:cNvSpPr/>
          <p:nvPr/>
        </p:nvSpPr>
        <p:spPr>
          <a:xfrm>
            <a:off x="5602309" y="2601618"/>
            <a:ext cx="6194739" cy="3605703"/>
          </a:xfrm>
          <a:prstGeom prst="wedgeRoundRectCallout">
            <a:avLst>
              <a:gd name="adj1" fmla="val -78476"/>
              <a:gd name="adj2" fmla="val -38037"/>
              <a:gd name="adj3" fmla="val 16667"/>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latin typeface="Times New Roman" pitchFamily="18" charset="0"/>
                <a:cs typeface="Times New Roman" pitchFamily="18" charset="0"/>
              </a:rPr>
              <a:t>Quan hệ giữa trang phục với người mang trang phục đó được coi là quan hệ tương cận (gần nhau). Ngoài ra, quan hệ tương cận có thể là quan hệ toàn thể - bộ phận, vật chứa - vật được chứa, sự vật - chất liệu…</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523627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par>
                                <p:cTn id="21" presetID="16" presetClass="entr" presetSubtype="2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9"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201769" y="-76619"/>
            <a:ext cx="6096000" cy="923330"/>
          </a:xfrm>
          <a:prstGeom prst="rect">
            <a:avLst/>
          </a:prstGeom>
        </p:spPr>
        <p:txBody>
          <a:bodyPr>
            <a:spAutoFit/>
          </a:bodyPr>
          <a:lstStyle/>
          <a:p>
            <a:pPr algn="just">
              <a:lnSpc>
                <a:spcPct val="150000"/>
              </a:lnSpc>
              <a:spcAft>
                <a:spcPts val="800"/>
              </a:spcAft>
              <a:tabLst>
                <a:tab pos="90170" algn="l"/>
                <a:tab pos="180340" algn="l"/>
              </a:tabLst>
            </a:pPr>
            <a:r>
              <a:rPr lang="en-US" sz="3600" b="1" dirty="0" smtClean="0">
                <a:latin typeface="Times New Roman" pitchFamily="18" charset="0"/>
                <a:ea typeface="Calibri"/>
                <a:cs typeface="Times New Roman" pitchFamily="18" charset="0"/>
              </a:rPr>
              <a:t>2. </a:t>
            </a:r>
            <a:r>
              <a:rPr lang="en-US" sz="3600" b="1" dirty="0" err="1" smtClean="0">
                <a:latin typeface="Times New Roman" pitchFamily="18" charset="0"/>
                <a:ea typeface="Calibri"/>
                <a:cs typeface="Times New Roman" pitchFamily="18" charset="0"/>
              </a:rPr>
              <a:t>Khái</a:t>
            </a:r>
            <a:r>
              <a:rPr lang="en-US" sz="3600" b="1" dirty="0" smtClean="0">
                <a:latin typeface="Times New Roman" pitchFamily="18" charset="0"/>
                <a:ea typeface="Calibri"/>
                <a:cs typeface="Times New Roman" pitchFamily="18" charset="0"/>
              </a:rPr>
              <a:t> </a:t>
            </a:r>
            <a:r>
              <a:rPr lang="en-US" sz="3600" b="1" dirty="0" err="1" smtClean="0">
                <a:latin typeface="Times New Roman" pitchFamily="18" charset="0"/>
                <a:ea typeface="Calibri"/>
                <a:cs typeface="Times New Roman" pitchFamily="18" charset="0"/>
              </a:rPr>
              <a:t>niệm</a:t>
            </a:r>
            <a:r>
              <a:rPr lang="en-US" sz="3600" b="1" dirty="0" smtClean="0">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p:txBody>
      </p:sp>
      <p:sp>
        <p:nvSpPr>
          <p:cNvPr id="4" name="Rounded Rectangle 3"/>
          <p:cNvSpPr/>
          <p:nvPr/>
        </p:nvSpPr>
        <p:spPr>
          <a:xfrm>
            <a:off x="3541689" y="56636"/>
            <a:ext cx="3747755" cy="16298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latin typeface="Times New Roman" pitchFamily="18" charset="0"/>
                <a:ea typeface="Calibri"/>
                <a:cs typeface="Times New Roman" pitchFamily="18" charset="0"/>
              </a:rPr>
              <a:t>Gọi</a:t>
            </a:r>
            <a:r>
              <a:rPr lang="en-US" sz="3600" dirty="0" smtClean="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này</a:t>
            </a:r>
            <a:endParaRPr lang="en-US" dirty="0"/>
          </a:p>
        </p:txBody>
      </p:sp>
      <p:sp>
        <p:nvSpPr>
          <p:cNvPr id="9" name="Rounded Rectangle 8"/>
          <p:cNvSpPr/>
          <p:nvPr/>
        </p:nvSpPr>
        <p:spPr>
          <a:xfrm>
            <a:off x="3771707" y="4518800"/>
            <a:ext cx="3631844" cy="164337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black"/>
                </a:solidFill>
                <a:latin typeface="Times New Roman" pitchFamily="18" charset="0"/>
                <a:ea typeface="Calibri"/>
                <a:cs typeface="Times New Roman" pitchFamily="18" charset="0"/>
              </a:rPr>
              <a:t>Bằng</a:t>
            </a:r>
            <a:r>
              <a:rPr lang="en-US" sz="3600" dirty="0" smtClean="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một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10" name="Rounded Rectangle 9"/>
          <p:cNvSpPr/>
          <p:nvPr/>
        </p:nvSpPr>
        <p:spPr>
          <a:xfrm>
            <a:off x="201799" y="2666196"/>
            <a:ext cx="3193961"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pitchFamily="18" charset="0"/>
                <a:ea typeface="Calibri"/>
                <a:cs typeface="Times New Roman" pitchFamily="18" charset="0"/>
              </a:rPr>
              <a:t>Hoán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dụ</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6" name="Right Brace 5"/>
          <p:cNvSpPr/>
          <p:nvPr/>
        </p:nvSpPr>
        <p:spPr>
          <a:xfrm>
            <a:off x="7289441" y="187465"/>
            <a:ext cx="927283" cy="582705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Rounded Rectangle 10"/>
          <p:cNvSpPr/>
          <p:nvPr/>
        </p:nvSpPr>
        <p:spPr>
          <a:xfrm>
            <a:off x="8216725" y="1313731"/>
            <a:ext cx="3747755" cy="422426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600" dirty="0" err="1">
                <a:solidFill>
                  <a:prstClr val="black"/>
                </a:solidFill>
                <a:latin typeface="Times New Roman" pitchFamily="18" charset="0"/>
                <a:ea typeface="Calibri"/>
                <a:cs typeface="Times New Roman" pitchFamily="18" charset="0"/>
              </a:rPr>
              <a:t>có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quan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hệ</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gần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gũi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với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nhằm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tăng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sức</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hình</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cảm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cho</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diễn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đạt</a:t>
            </a:r>
            <a:r>
              <a:rPr lang="en-US" sz="3600" dirty="0">
                <a:solidFill>
                  <a:prstClr val="black"/>
                </a:solidFill>
                <a:latin typeface="Times New Roman" pitchFamily="18" charset="0"/>
                <a:ea typeface="Calibri"/>
                <a:cs typeface="Times New Roman" pitchFamily="18" charset="0"/>
              </a:rPr>
              <a:t>.</a:t>
            </a:r>
          </a:p>
        </p:txBody>
      </p:sp>
      <p:cxnSp>
        <p:nvCxnSpPr>
          <p:cNvPr id="12" name="Straight Arrow Connector 11"/>
          <p:cNvCxnSpPr/>
          <p:nvPr/>
        </p:nvCxnSpPr>
        <p:spPr>
          <a:xfrm flipV="1">
            <a:off x="3395731" y="1686474"/>
            <a:ext cx="1290377" cy="14144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395731" y="3123396"/>
            <a:ext cx="1290377" cy="13954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ounded Rectangular Callout 18"/>
          <p:cNvSpPr/>
          <p:nvPr/>
        </p:nvSpPr>
        <p:spPr>
          <a:xfrm>
            <a:off x="3514185" y="610155"/>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444444"/>
                </a:solidFill>
                <a:latin typeface="Times New Roman" pitchFamily="18" charset="0"/>
                <a:cs typeface="Times New Roman" pitchFamily="18" charset="0"/>
              </a:rPr>
              <a:t>Áo nâu cùng với áo xanh</a:t>
            </a:r>
          </a:p>
          <a:p>
            <a:pPr algn="ctr"/>
            <a:r>
              <a:rPr lang="vi-VN" sz="3200" dirty="0">
                <a:solidFill>
                  <a:srgbClr val="444444"/>
                </a:solidFill>
                <a:latin typeface="Times New Roman" pitchFamily="18" charset="0"/>
                <a:cs typeface="Times New Roman" pitchFamily="18" charset="0"/>
              </a:rPr>
              <a:t>Nông thôn cùng với thị thành đứng lên.</a:t>
            </a:r>
            <a:endParaRPr lang="vi-VN" sz="3200" b="0" i="0" dirty="0">
              <a:solidFill>
                <a:srgbClr val="444444"/>
              </a:solidFill>
              <a:effectLst/>
              <a:latin typeface="Times New Roman" pitchFamily="18" charset="0"/>
              <a:cs typeface="Times New Roman" pitchFamily="18" charset="0"/>
            </a:endParaRPr>
          </a:p>
        </p:txBody>
      </p:sp>
      <p:sp>
        <p:nvSpPr>
          <p:cNvPr id="21" name="Rounded Rectangular Callout 20"/>
          <p:cNvSpPr/>
          <p:nvPr/>
        </p:nvSpPr>
        <p:spPr>
          <a:xfrm>
            <a:off x="4159876" y="1062863"/>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444444"/>
                </a:solidFill>
                <a:latin typeface="Times New Roman" pitchFamily="18" charset="0"/>
                <a:cs typeface="Times New Roman" pitchFamily="18" charset="0"/>
              </a:rPr>
              <a:t>Hãy</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tìm</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các</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câu</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thơ</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có</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sử</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dụng</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phép</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hoán</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dụ</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mà</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em</a:t>
            </a:r>
            <a:r>
              <a:rPr lang="en-US" sz="3200" dirty="0" smtClean="0">
                <a:solidFill>
                  <a:srgbClr val="444444"/>
                </a:solidFill>
                <a:latin typeface="Times New Roman" pitchFamily="18" charset="0"/>
                <a:cs typeface="Times New Roman" pitchFamily="18" charset="0"/>
              </a:rPr>
              <a:t> </a:t>
            </a:r>
            <a:r>
              <a:rPr lang="en-US" sz="3200" dirty="0" err="1" smtClean="0">
                <a:solidFill>
                  <a:srgbClr val="444444"/>
                </a:solidFill>
                <a:latin typeface="Times New Roman" pitchFamily="18" charset="0"/>
                <a:cs typeface="Times New Roman" pitchFamily="18" charset="0"/>
              </a:rPr>
              <a:t>biết</a:t>
            </a:r>
            <a:r>
              <a:rPr lang="en-US" sz="3200" dirty="0" smtClean="0">
                <a:solidFill>
                  <a:srgbClr val="444444"/>
                </a:solidFill>
                <a:latin typeface="Times New Roman" pitchFamily="18" charset="0"/>
                <a:cs typeface="Times New Roman" pitchFamily="18" charset="0"/>
              </a:rPr>
              <a:t>?</a:t>
            </a:r>
            <a:endParaRPr lang="vi-VN" sz="3200" b="0" i="0" dirty="0">
              <a:solidFill>
                <a:srgbClr val="444444"/>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9320306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0" grpId="0" animBg="1"/>
      <p:bldP spid="6" grpId="0" animBg="1"/>
      <p:bldP spid="11" grpId="0" animBg="1"/>
      <p:bldP spid="19" grpId="0" animBg="1"/>
      <p:bldP spid="19"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8081" y="-78659"/>
            <a:ext cx="12231331" cy="6921912"/>
          </a:xfrm>
          <a:prstGeom prst="rect">
            <a:avLst/>
          </a:prstGeom>
        </p:spPr>
      </p:pic>
      <p:pic>
        <p:nvPicPr>
          <p:cNvPr id="5" name="图片 32" descr="未 标题-1"/>
          <p:cNvPicPr>
            <a:picLocks noChangeAspect="1"/>
          </p:cNvPicPr>
          <p:nvPr/>
        </p:nvPicPr>
        <p:blipFill>
          <a:blip r:embed="rId4" cstate="print"/>
          <a:stretch>
            <a:fillRect/>
          </a:stretch>
        </p:blipFill>
        <p:spPr>
          <a:xfrm>
            <a:off x="2025205" y="-78659"/>
            <a:ext cx="1397635" cy="1358965"/>
          </a:xfrm>
          <a:prstGeom prst="rect">
            <a:avLst/>
          </a:prstGeom>
        </p:spPr>
      </p:pic>
      <p:sp>
        <p:nvSpPr>
          <p:cNvPr id="6" name="TextBox 5"/>
          <p:cNvSpPr txBox="1"/>
          <p:nvPr/>
        </p:nvSpPr>
        <p:spPr>
          <a:xfrm>
            <a:off x="3319754" y="216188"/>
            <a:ext cx="7895591" cy="769441"/>
          </a:xfrm>
          <a:prstGeom prst="rect">
            <a:avLst/>
          </a:prstGeom>
          <a:noFill/>
        </p:spPr>
        <p:txBody>
          <a:bodyPr wrap="square" rtlCol="0">
            <a:spAutoFit/>
          </a:bodyPr>
          <a:lstStyle/>
          <a:p>
            <a:r>
              <a:rPr lang="en-SG" altLang="zh-CN" sz="4400" dirty="0" smtClean="0">
                <a:latin typeface="Times New Roman" pitchFamily="18" charset="0"/>
                <a:ea typeface="黑体" panose="02010609060101010101" charset="-122"/>
                <a:cs typeface="Times New Roman" pitchFamily="18" charset="0"/>
              </a:rPr>
              <a:t>3. </a:t>
            </a:r>
            <a:r>
              <a:rPr lang="en-SG" altLang="zh-CN" sz="4400" dirty="0" err="1" smtClean="0">
                <a:latin typeface="Times New Roman" pitchFamily="18" charset="0"/>
                <a:ea typeface="黑体" panose="02010609060101010101" charset="-122"/>
                <a:cs typeface="Times New Roman" pitchFamily="18" charset="0"/>
              </a:rPr>
              <a:t>Các</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kiểu</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hoán</a:t>
            </a:r>
            <a:r>
              <a:rPr lang="en-SG" altLang="zh-CN" sz="4400" dirty="0" smtClean="0">
                <a:latin typeface="Times New Roman" pitchFamily="18" charset="0"/>
                <a:ea typeface="黑体" panose="02010609060101010101" charset="-122"/>
                <a:cs typeface="Times New Roman" pitchFamily="18" charset="0"/>
              </a:rPr>
              <a:t> </a:t>
            </a:r>
            <a:r>
              <a:rPr lang="en-SG" altLang="zh-CN" sz="4400" dirty="0" err="1" smtClean="0">
                <a:latin typeface="Times New Roman" pitchFamily="18" charset="0"/>
                <a:ea typeface="黑体" panose="02010609060101010101" charset="-122"/>
                <a:cs typeface="Times New Roman" pitchFamily="18" charset="0"/>
              </a:rPr>
              <a:t>dụ</a:t>
            </a:r>
            <a:r>
              <a:rPr lang="en-SG" altLang="zh-CN" sz="4400" dirty="0" smtClean="0">
                <a:latin typeface="Times New Roman" pitchFamily="18" charset="0"/>
                <a:ea typeface="黑体" panose="02010609060101010101" charset="-122"/>
                <a:cs typeface="Times New Roman" pitchFamily="18" charset="0"/>
              </a:rPr>
              <a:t>:</a:t>
            </a:r>
            <a:endParaRPr lang="zh-CN" altLang="en-US" sz="4400" dirty="0">
              <a:latin typeface="Times New Roman" pitchFamily="18" charset="0"/>
              <a:ea typeface="黑体" panose="02010609060101010101" charset="-122"/>
              <a:cs typeface="Times New Roman" pitchFamily="18" charset="0"/>
            </a:endParaRPr>
          </a:p>
        </p:txBody>
      </p:sp>
      <p:pic>
        <p:nvPicPr>
          <p:cNvPr id="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875128" y="1761701"/>
            <a:ext cx="2557232" cy="36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33"/>
          <p:cNvGrpSpPr/>
          <p:nvPr/>
        </p:nvGrpSpPr>
        <p:grpSpPr>
          <a:xfrm>
            <a:off x="3351904" y="2017392"/>
            <a:ext cx="1628311" cy="1257424"/>
            <a:chOff x="3854928" y="2308225"/>
            <a:chExt cx="1221113" cy="942975"/>
          </a:xfrm>
        </p:grpSpPr>
        <p:sp>
          <p:nvSpPr>
            <p:cNvPr id="10" name="椭圆 34"/>
            <p:cNvSpPr/>
            <p:nvPr/>
          </p:nvSpPr>
          <p:spPr>
            <a:xfrm>
              <a:off x="3854928" y="2308225"/>
              <a:ext cx="1099001" cy="827088"/>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1" name="椭圆 35"/>
            <p:cNvSpPr/>
            <p:nvPr/>
          </p:nvSpPr>
          <p:spPr>
            <a:xfrm>
              <a:off x="4589700" y="2906713"/>
              <a:ext cx="347386" cy="260350"/>
            </a:xfrm>
            <a:prstGeom prst="ellipse">
              <a:avLst/>
            </a:prstGeom>
            <a:solidFill>
              <a:srgbClr val="01AF00"/>
            </a:solidFill>
            <a:ln w="25400" cap="flat" cmpd="sng" algn="ctr">
              <a:noFill/>
              <a:prstDash val="solid"/>
            </a:ln>
            <a:effectLst>
              <a:outerShdw blurRad="50800" dist="38100" dir="13500000" algn="b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2" name="椭圆 36"/>
            <p:cNvSpPr/>
            <p:nvPr/>
          </p:nvSpPr>
          <p:spPr>
            <a:xfrm>
              <a:off x="4918138" y="3132138"/>
              <a:ext cx="157903" cy="119062"/>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3" name="文本框 11"/>
            <p:cNvSpPr txBox="1">
              <a:spLocks noChangeArrowheads="1"/>
            </p:cNvSpPr>
            <p:nvPr/>
          </p:nvSpPr>
          <p:spPr bwMode="auto">
            <a:xfrm>
              <a:off x="3998092" y="2476500"/>
              <a:ext cx="641498"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04</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19" name="组合 38"/>
          <p:cNvGrpSpPr/>
          <p:nvPr/>
        </p:nvGrpSpPr>
        <p:grpSpPr>
          <a:xfrm rot="13095776">
            <a:off x="3603552" y="4519984"/>
            <a:ext cx="1462671" cy="1369618"/>
            <a:chOff x="7008768" y="2279651"/>
            <a:chExt cx="1096895" cy="1027112"/>
          </a:xfrm>
        </p:grpSpPr>
        <p:sp>
          <p:nvSpPr>
            <p:cNvPr id="20" name="椭圆 39"/>
            <p:cNvSpPr/>
            <p:nvPr/>
          </p:nvSpPr>
          <p:spPr>
            <a:xfrm rot="4500000">
              <a:off x="7142878" y="2145541"/>
              <a:ext cx="828675" cy="1096895"/>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1" name="椭圆 40"/>
            <p:cNvSpPr/>
            <p:nvPr/>
          </p:nvSpPr>
          <p:spPr>
            <a:xfrm rot="4500000">
              <a:off x="7115446" y="2863196"/>
              <a:ext cx="260350" cy="347385"/>
            </a:xfrm>
            <a:prstGeom prst="ellipse">
              <a:avLst/>
            </a:prstGeom>
            <a:solidFill>
              <a:srgbClr val="C0504D"/>
            </a:solidFill>
            <a:ln w="25400" cap="flat" cmpd="sng" algn="ctr">
              <a:noFill/>
              <a:prstDash val="solid"/>
            </a:ln>
            <a:effectLst>
              <a:outerShdw blurRad="50800" dist="38100" dir="18900000" algn="b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2" name="椭圆 41"/>
            <p:cNvSpPr/>
            <p:nvPr/>
          </p:nvSpPr>
          <p:spPr>
            <a:xfrm rot="4500000">
              <a:off x="7048187" y="3167228"/>
              <a:ext cx="119063" cy="160008"/>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3" name="文本框 15"/>
            <p:cNvSpPr txBox="1">
              <a:spLocks noChangeArrowheads="1"/>
            </p:cNvSpPr>
            <p:nvPr/>
          </p:nvSpPr>
          <p:spPr bwMode="auto">
            <a:xfrm rot="11544589">
              <a:off x="7206889" y="2426797"/>
              <a:ext cx="742911"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03</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24" name="组合 48"/>
          <p:cNvGrpSpPr/>
          <p:nvPr/>
        </p:nvGrpSpPr>
        <p:grpSpPr>
          <a:xfrm>
            <a:off x="7174945" y="2036206"/>
            <a:ext cx="1712887" cy="1226802"/>
            <a:chOff x="3673755" y="4669389"/>
            <a:chExt cx="1291433" cy="1226681"/>
          </a:xfrm>
          <a:solidFill>
            <a:srgbClr val="EC6063"/>
          </a:solidFill>
        </p:grpSpPr>
        <p:grpSp>
          <p:nvGrpSpPr>
            <p:cNvPr id="25" name="组合 49"/>
            <p:cNvGrpSpPr/>
            <p:nvPr/>
          </p:nvGrpSpPr>
          <p:grpSpPr>
            <a:xfrm rot="16200000">
              <a:off x="3689465" y="4653679"/>
              <a:ext cx="1226681" cy="1258102"/>
              <a:chOff x="8011886" y="2061029"/>
              <a:chExt cx="1226681" cy="1258102"/>
            </a:xfrm>
            <a:grpFill/>
          </p:grpSpPr>
          <p:sp>
            <p:nvSpPr>
              <p:cNvPr id="27" name="椭圆 51"/>
              <p:cNvSpPr/>
              <p:nvPr/>
            </p:nvSpPr>
            <p:spPr>
              <a:xfrm>
                <a:off x="8011886" y="2061029"/>
                <a:ext cx="1103085" cy="1103085"/>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8" name="椭圆 52"/>
              <p:cNvSpPr/>
              <p:nvPr/>
            </p:nvSpPr>
            <p:spPr>
              <a:xfrm>
                <a:off x="8750213" y="2859392"/>
                <a:ext cx="348342" cy="348342"/>
              </a:xfrm>
              <a:prstGeom prst="ellipse">
                <a:avLst/>
              </a:prstGeom>
              <a:solidFill>
                <a:srgbClr val="4BACC6"/>
              </a:solidFill>
              <a:ln w="25400" cap="flat" cmpd="sng" algn="ctr">
                <a:noFill/>
                <a:prstDash val="solid"/>
              </a:ln>
              <a:effectLst>
                <a:outerShdw blurRad="50800" dist="38100" dir="8100000" algn="t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9" name="椭圆 53"/>
              <p:cNvSpPr/>
              <p:nvPr/>
            </p:nvSpPr>
            <p:spPr>
              <a:xfrm>
                <a:off x="9078910" y="3159474"/>
                <a:ext cx="159657" cy="159657"/>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26" name="文本框 22"/>
            <p:cNvSpPr txBox="1"/>
            <p:nvPr/>
          </p:nvSpPr>
          <p:spPr>
            <a:xfrm>
              <a:off x="3820642" y="5064905"/>
              <a:ext cx="1144546" cy="64626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01</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grpSp>
        <p:nvGrpSpPr>
          <p:cNvPr id="31" name="组合 43"/>
          <p:cNvGrpSpPr/>
          <p:nvPr/>
        </p:nvGrpSpPr>
        <p:grpSpPr>
          <a:xfrm>
            <a:off x="7365121" y="4150349"/>
            <a:ext cx="2080307" cy="1200269"/>
            <a:chOff x="6838232" y="4146550"/>
            <a:chExt cx="1560077" cy="900113"/>
          </a:xfrm>
        </p:grpSpPr>
        <p:sp>
          <p:nvSpPr>
            <p:cNvPr id="32" name="椭圆 44"/>
            <p:cNvSpPr/>
            <p:nvPr/>
          </p:nvSpPr>
          <p:spPr>
            <a:xfrm rot="10477999">
              <a:off x="7017189" y="4219575"/>
              <a:ext cx="1096895" cy="827088"/>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3" name="椭圆 45"/>
            <p:cNvSpPr/>
            <p:nvPr/>
          </p:nvSpPr>
          <p:spPr>
            <a:xfrm rot="10477999">
              <a:off x="6994029" y="4213225"/>
              <a:ext cx="347386" cy="261938"/>
            </a:xfrm>
            <a:prstGeom prst="ellipse">
              <a:avLst/>
            </a:prstGeom>
            <a:solidFill>
              <a:srgbClr val="F79646"/>
            </a:solidFill>
            <a:ln w="25400" cap="flat" cmpd="sng" algn="ctr">
              <a:noFill/>
              <a:prstDash val="solid"/>
            </a:ln>
            <a:effectLst>
              <a:outerShdw blurRad="50800" dist="38100" dir="2700000" algn="t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4" name="椭圆 46"/>
            <p:cNvSpPr/>
            <p:nvPr/>
          </p:nvSpPr>
          <p:spPr>
            <a:xfrm rot="10477999">
              <a:off x="6838232" y="4146550"/>
              <a:ext cx="157903" cy="120650"/>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5" name="文本框 19"/>
            <p:cNvSpPr txBox="1">
              <a:spLocks noChangeArrowheads="1"/>
            </p:cNvSpPr>
            <p:nvPr/>
          </p:nvSpPr>
          <p:spPr bwMode="auto">
            <a:xfrm>
              <a:off x="7183512" y="4405313"/>
              <a:ext cx="1214797"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rPr>
                <a:t>02</a:t>
              </a:r>
              <a:endPar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sp>
        <p:nvSpPr>
          <p:cNvPr id="2" name="Rounded Rectangle 1"/>
          <p:cNvSpPr/>
          <p:nvPr/>
        </p:nvSpPr>
        <p:spPr>
          <a:xfrm>
            <a:off x="8843624" y="888642"/>
            <a:ext cx="3348433" cy="130606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một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bộ</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phận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toàn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a:t>
            </a:r>
          </a:p>
        </p:txBody>
      </p:sp>
      <p:sp>
        <p:nvSpPr>
          <p:cNvPr id="39" name="Rounded Rectangle 38"/>
          <p:cNvSpPr/>
          <p:nvPr/>
        </p:nvSpPr>
        <p:spPr>
          <a:xfrm>
            <a:off x="388319" y="4493619"/>
            <a:ext cx="3582188" cy="184167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dấu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hiệu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của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a:t>
            </a:r>
          </a:p>
        </p:txBody>
      </p:sp>
      <p:sp>
        <p:nvSpPr>
          <p:cNvPr id="40" name="Rounded Rectangle 39"/>
          <p:cNvSpPr/>
          <p:nvPr/>
        </p:nvSpPr>
        <p:spPr>
          <a:xfrm>
            <a:off x="9081408" y="4035219"/>
            <a:ext cx="3176789" cy="184167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a:t>
            </a:r>
          </a:p>
        </p:txBody>
      </p:sp>
      <p:sp>
        <p:nvSpPr>
          <p:cNvPr id="41" name="Rounded Rectangle 40"/>
          <p:cNvSpPr/>
          <p:nvPr/>
        </p:nvSpPr>
        <p:spPr>
          <a:xfrm>
            <a:off x="142912" y="1603854"/>
            <a:ext cx="3176789" cy="184167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cụ</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trừu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tượng</a:t>
            </a:r>
            <a:r>
              <a:rPr lang="en-US" sz="3200" dirty="0">
                <a:solidFill>
                  <a:prstClr val="black"/>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3" name="Rounded Rectangular Callout 2"/>
          <p:cNvSpPr/>
          <p:nvPr/>
        </p:nvSpPr>
        <p:spPr>
          <a:xfrm>
            <a:off x="2884925" y="378871"/>
            <a:ext cx="5695423" cy="1755077"/>
          </a:xfrm>
          <a:prstGeom prst="wedgeRoundRectCallout">
            <a:avLst>
              <a:gd name="adj1" fmla="val 80374"/>
              <a:gd name="adj2" fmla="val 2214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rgbClr val="222222"/>
                </a:solidFill>
                <a:latin typeface="Times New Roman" pitchFamily="18" charset="0"/>
                <a:cs typeface="Times New Roman" pitchFamily="18" charset="0"/>
              </a:rPr>
              <a:t>Anh </a:t>
            </a:r>
            <a:r>
              <a:rPr lang="vi-VN" sz="3200" dirty="0">
                <a:solidFill>
                  <a:srgbClr val="222222"/>
                </a:solidFill>
                <a:latin typeface="Times New Roman" pitchFamily="18" charset="0"/>
                <a:cs typeface="Times New Roman" pitchFamily="18" charset="0"/>
              </a:rPr>
              <a:t>ấy là một tay săn bàn có hạng trong đội bóng</a:t>
            </a:r>
            <a:r>
              <a:rPr lang="vi-VN" sz="3200" dirty="0" smtClean="0">
                <a:solidFill>
                  <a:srgbClr val="222222"/>
                </a:solidFill>
                <a:latin typeface="Times New Roman" pitchFamily="18" charset="0"/>
                <a:cs typeface="Times New Roman" pitchFamily="18" charset="0"/>
              </a:rPr>
              <a:t>.</a:t>
            </a:r>
            <a:endParaRPr lang="vi-VN" sz="3200" dirty="0">
              <a:solidFill>
                <a:srgbClr val="222222"/>
              </a:solidFill>
              <a:latin typeface="Times New Roman" pitchFamily="18" charset="0"/>
              <a:cs typeface="Times New Roman" pitchFamily="18" charset="0"/>
            </a:endParaRPr>
          </a:p>
        </p:txBody>
      </p:sp>
      <p:sp>
        <p:nvSpPr>
          <p:cNvPr id="30" name="Rounded Rectangular Callout 29"/>
          <p:cNvSpPr/>
          <p:nvPr/>
        </p:nvSpPr>
        <p:spPr>
          <a:xfrm>
            <a:off x="129869" y="76596"/>
            <a:ext cx="7340528" cy="1940796"/>
          </a:xfrm>
          <a:prstGeom prst="wedgeRoundRectCallout">
            <a:avLst>
              <a:gd name="adj1" fmla="val -31572"/>
              <a:gd name="adj2" fmla="val 11145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000000"/>
              </a:solidFill>
              <a:latin typeface="OpenSans"/>
            </a:endParaRPr>
          </a:p>
          <a:p>
            <a:pPr algn="just"/>
            <a:endParaRPr lang="en-US" b="1" i="1" dirty="0" smtClean="0">
              <a:solidFill>
                <a:srgbClr val="000000"/>
              </a:solidFill>
              <a:latin typeface="OpenSans"/>
            </a:endParaRPr>
          </a:p>
          <a:p>
            <a:pPr algn="ctr"/>
            <a:r>
              <a:rPr lang="en-US" sz="3200" b="1" i="1" dirty="0" err="1" smtClean="0">
                <a:solidFill>
                  <a:srgbClr val="000000"/>
                </a:solidFill>
                <a:latin typeface="Times New Roman" pitchFamily="18" charset="0"/>
                <a:cs typeface="Times New Roman" pitchFamily="18" charset="0"/>
              </a:rPr>
              <a:t>Một</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làm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chẳng</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non</a:t>
            </a:r>
            <a:endParaRPr lang="en-US" sz="3200" dirty="0">
              <a:solidFill>
                <a:srgbClr val="000000"/>
              </a:solidFill>
              <a:latin typeface="Times New Roman" pitchFamily="18" charset="0"/>
              <a:cs typeface="Times New Roman" pitchFamily="18" charset="0"/>
            </a:endParaRPr>
          </a:p>
          <a:p>
            <a:pPr algn="ctr"/>
            <a:r>
              <a:rPr lang="en-US" sz="3200" b="1" i="1" dirty="0">
                <a:solidFill>
                  <a:srgbClr val="000000"/>
                </a:solidFill>
                <a:latin typeface="Times New Roman" pitchFamily="18" charset="0"/>
                <a:cs typeface="Times New Roman" pitchFamily="18" charset="0"/>
              </a:rPr>
              <a:t>Ba</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chụm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lại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hòn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núi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cao</a:t>
            </a:r>
            <a:r>
              <a:rPr lang="en-US" sz="3200"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algn="ctr"/>
            <a:r>
              <a:rPr lang="en-US" sz="3200" dirty="0">
                <a:solidFill>
                  <a:srgbClr val="000000"/>
                </a:solidFill>
                <a:latin typeface="Times New Roman" pitchFamily="18" charset="0"/>
                <a:cs typeface="Times New Roman" pitchFamily="18" charset="0"/>
              </a:rPr>
              <a:t>(</a:t>
            </a:r>
            <a:r>
              <a:rPr lang="en-US" sz="3200" dirty="0" err="1">
                <a:solidFill>
                  <a:srgbClr val="000000"/>
                </a:solidFill>
                <a:latin typeface="Times New Roman" pitchFamily="18" charset="0"/>
                <a:cs typeface="Times New Roman" pitchFamily="18" charset="0"/>
              </a:rPr>
              <a:t>Ca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dao</a:t>
            </a:r>
            <a:r>
              <a:rPr lang="en-US" sz="3200" dirty="0">
                <a:solidFill>
                  <a:srgbClr val="000000"/>
                </a:solidFill>
                <a:latin typeface="Times New Roman" pitchFamily="18" charset="0"/>
                <a:cs typeface="Times New Roman" pitchFamily="18" charset="0"/>
              </a:rPr>
              <a:t>)</a:t>
            </a:r>
          </a:p>
          <a:p>
            <a:r>
              <a:rPr lang="en-US" dirty="0">
                <a:solidFill>
                  <a:srgbClr val="000000"/>
                </a:solidFill>
                <a:latin typeface="OpenSans"/>
              </a:rPr>
              <a:t/>
            </a:r>
            <a:br>
              <a:rPr lang="en-US" dirty="0">
                <a:solidFill>
                  <a:srgbClr val="000000"/>
                </a:solidFill>
                <a:latin typeface="OpenSans"/>
              </a:rPr>
            </a:br>
            <a:r>
              <a:rPr lang="en-US" dirty="0">
                <a:solidFill>
                  <a:srgbClr val="000000"/>
                </a:solidFill>
                <a:latin typeface="OpenSans"/>
              </a:rPr>
              <a:t/>
            </a:r>
            <a:br>
              <a:rPr lang="en-US" dirty="0">
                <a:solidFill>
                  <a:srgbClr val="000000"/>
                </a:solidFill>
                <a:latin typeface="OpenSans"/>
              </a:rPr>
            </a:br>
            <a:endParaRPr lang="en-US" dirty="0"/>
          </a:p>
        </p:txBody>
      </p:sp>
      <p:sp>
        <p:nvSpPr>
          <p:cNvPr id="44" name="Rounded Rectangular Callout 43"/>
          <p:cNvSpPr/>
          <p:nvPr/>
        </p:nvSpPr>
        <p:spPr>
          <a:xfrm>
            <a:off x="3687792" y="2206646"/>
            <a:ext cx="7340528" cy="2556805"/>
          </a:xfrm>
          <a:prstGeom prst="wedgeRoundRectCallout">
            <a:avLst>
              <a:gd name="adj1" fmla="val 44046"/>
              <a:gd name="adj2" fmla="val 89554"/>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smtClean="0">
                <a:solidFill>
                  <a:srgbClr val="000000"/>
                </a:solidFill>
                <a:latin typeface="Times New Roman" pitchFamily="18" charset="0"/>
                <a:cs typeface="Times New Roman" pitchFamily="18" charset="0"/>
              </a:rPr>
              <a:t>Vì </a:t>
            </a:r>
            <a:r>
              <a:rPr lang="vi-VN" sz="3200" b="1" i="1" dirty="0">
                <a:solidFill>
                  <a:srgbClr val="000000"/>
                </a:solidFill>
                <a:latin typeface="Times New Roman" pitchFamily="18" charset="0"/>
                <a:cs typeface="Times New Roman" pitchFamily="18" charset="0"/>
              </a:rPr>
              <a:t>sao? Trái đất nặng ân </a:t>
            </a:r>
            <a:r>
              <a:rPr lang="vi-VN" sz="3200" b="1" i="1" dirty="0" smtClean="0">
                <a:solidFill>
                  <a:srgbClr val="000000"/>
                </a:solidFill>
                <a:latin typeface="Times New Roman" pitchFamily="18" charset="0"/>
                <a:cs typeface="Times New Roman" pitchFamily="18" charset="0"/>
              </a:rPr>
              <a:t>tình</a:t>
            </a:r>
            <a:endParaRPr lang="vi-VN" sz="3200" b="1" i="1" dirty="0">
              <a:solidFill>
                <a:srgbClr val="000000"/>
              </a:solidFill>
              <a:latin typeface="Times New Roman" pitchFamily="18" charset="0"/>
              <a:cs typeface="Times New Roman" pitchFamily="18" charset="0"/>
            </a:endParaRPr>
          </a:p>
          <a:p>
            <a:pPr algn="ctr"/>
            <a:r>
              <a:rPr lang="vi-VN" sz="3200" b="1" i="1" dirty="0">
                <a:solidFill>
                  <a:srgbClr val="000000"/>
                </a:solidFill>
                <a:latin typeface="Times New Roman" pitchFamily="18" charset="0"/>
                <a:cs typeface="Times New Roman" pitchFamily="18" charset="0"/>
              </a:rPr>
              <a:t>Nhắc mãi tên Người: Hồ Chí </a:t>
            </a:r>
            <a:r>
              <a:rPr lang="vi-VN" sz="3200" b="1" i="1" dirty="0" smtClean="0">
                <a:solidFill>
                  <a:srgbClr val="000000"/>
                </a:solidFill>
                <a:latin typeface="Times New Roman" pitchFamily="18" charset="0"/>
                <a:cs typeface="Times New Roman" pitchFamily="18" charset="0"/>
              </a:rPr>
              <a:t>Minh</a:t>
            </a:r>
            <a:endParaRPr lang="vi-VN" sz="3200" b="1" i="1" dirty="0">
              <a:solidFill>
                <a:srgbClr val="000000"/>
              </a:solidFill>
              <a:latin typeface="Times New Roman" pitchFamily="18" charset="0"/>
              <a:cs typeface="Times New Roman" pitchFamily="18" charset="0"/>
            </a:endParaRPr>
          </a:p>
          <a:p>
            <a:pPr algn="ctr"/>
            <a:r>
              <a:rPr lang="vi-VN" sz="3200" b="1" i="1" dirty="0">
                <a:solidFill>
                  <a:srgbClr val="000000"/>
                </a:solidFill>
                <a:latin typeface="Times New Roman" pitchFamily="18" charset="0"/>
                <a:cs typeface="Times New Roman" pitchFamily="18" charset="0"/>
              </a:rPr>
              <a:t>(Tố Hữu</a:t>
            </a:r>
            <a:r>
              <a:rPr lang="vi-VN" sz="3200" b="1" i="1" dirty="0" smtClean="0">
                <a:solidFill>
                  <a:srgbClr val="000000"/>
                </a:solidFill>
                <a:latin typeface="Times New Roman" pitchFamily="18" charset="0"/>
                <a:cs typeface="Times New Roman" pitchFamily="18" charset="0"/>
              </a:rPr>
              <a:t>)</a:t>
            </a:r>
            <a:endParaRPr lang="vi-VN" sz="3200" b="1" i="1" dirty="0">
              <a:solidFill>
                <a:srgbClr val="000000"/>
              </a:solidFill>
              <a:latin typeface="Times New Roman" pitchFamily="18" charset="0"/>
              <a:cs typeface="Times New Roman" pitchFamily="18" charset="0"/>
            </a:endParaRPr>
          </a:p>
          <a:p>
            <a:pPr algn="ctr"/>
            <a:endParaRPr lang="vi-VN" sz="3200" b="1" i="1" dirty="0">
              <a:solidFill>
                <a:srgbClr val="000000"/>
              </a:solidFill>
              <a:latin typeface="Times New Roman" pitchFamily="18" charset="0"/>
              <a:cs typeface="Times New Roman" pitchFamily="18" charset="0"/>
            </a:endParaRPr>
          </a:p>
        </p:txBody>
      </p:sp>
      <p:sp>
        <p:nvSpPr>
          <p:cNvPr id="45" name="Rounded Rectangular Callout 44"/>
          <p:cNvSpPr/>
          <p:nvPr/>
        </p:nvSpPr>
        <p:spPr>
          <a:xfrm>
            <a:off x="1731304" y="1761701"/>
            <a:ext cx="7006381" cy="2818482"/>
          </a:xfrm>
          <a:prstGeom prst="wedgeRoundRectCallout">
            <a:avLst>
              <a:gd name="adj1" fmla="val -35065"/>
              <a:gd name="adj2" fmla="val 963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000000"/>
              </a:solidFill>
              <a:latin typeface="OpenSans"/>
            </a:endParaRPr>
          </a:p>
          <a:p>
            <a:endParaRPr lang="en-US" b="1" i="1" dirty="0" smtClean="0">
              <a:solidFill>
                <a:srgbClr val="000000"/>
              </a:solidFill>
              <a:latin typeface="OpenSans"/>
            </a:endParaRPr>
          </a:p>
          <a:p>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Ngày</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Huế</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đổ</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máu</a:t>
            </a:r>
            <a:endParaRPr lang="en-US" sz="3200" b="1" i="1" dirty="0" smtClean="0">
              <a:solidFill>
                <a:srgbClr val="000000"/>
              </a:solidFill>
              <a:latin typeface="Times New Roman" pitchFamily="18" charset="0"/>
              <a:cs typeface="Times New Roman" pitchFamily="18" charset="0"/>
            </a:endParaRPr>
          </a:p>
          <a:p>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Chú</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Hà</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Nội</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về</a:t>
            </a:r>
            <a:endParaRPr lang="en-US" sz="3200" b="1" i="1" dirty="0" smtClean="0">
              <a:solidFill>
                <a:srgbClr val="000000"/>
              </a:solidFill>
              <a:latin typeface="Times New Roman" pitchFamily="18" charset="0"/>
              <a:cs typeface="Times New Roman" pitchFamily="18" charset="0"/>
            </a:endParaRPr>
          </a:p>
          <a:p>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Tình</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cờ</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chú</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cháu</a:t>
            </a:r>
            <a:r>
              <a:rPr lang="en-US" sz="3200" b="1" i="1" dirty="0" smtClean="0">
                <a:solidFill>
                  <a:srgbClr val="000000"/>
                </a:solidFill>
                <a:latin typeface="Times New Roman" pitchFamily="18" charset="0"/>
                <a:cs typeface="Times New Roman" pitchFamily="18" charset="0"/>
              </a:rPr>
              <a:t> </a:t>
            </a:r>
          </a:p>
          <a:p>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Gặp</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nhau</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hàng</a:t>
            </a:r>
            <a:r>
              <a:rPr lang="en-US" sz="3200" b="1" i="1" dirty="0" smtClean="0">
                <a:solidFill>
                  <a:srgbClr val="000000"/>
                </a:solidFill>
                <a:latin typeface="Times New Roman" pitchFamily="18" charset="0"/>
                <a:cs typeface="Times New Roman" pitchFamily="18" charset="0"/>
              </a:rPr>
              <a:t> </a:t>
            </a:r>
            <a:r>
              <a:rPr lang="en-US" sz="3200" b="1" i="1" dirty="0" err="1" smtClean="0">
                <a:solidFill>
                  <a:srgbClr val="000000"/>
                </a:solidFill>
                <a:latin typeface="Times New Roman" pitchFamily="18" charset="0"/>
                <a:cs typeface="Times New Roman" pitchFamily="18" charset="0"/>
              </a:rPr>
              <a:t>bè</a:t>
            </a:r>
            <a:r>
              <a:rPr lang="en-US" sz="3200" b="1" i="1" dirty="0" smtClean="0">
                <a:solidFill>
                  <a:srgbClr val="000000"/>
                </a:solidFill>
                <a:latin typeface="Times New Roman" pitchFamily="18" charset="0"/>
                <a:cs typeface="Times New Roman" pitchFamily="18" charset="0"/>
              </a:rPr>
              <a:t>.</a:t>
            </a:r>
            <a:endParaRPr lang="en-US" sz="3200" dirty="0" smtClean="0">
              <a:solidFill>
                <a:srgbClr val="000000"/>
              </a:solidFill>
              <a:latin typeface="Times New Roman" pitchFamily="18" charset="0"/>
              <a:cs typeface="Times New Roman" pitchFamily="18" charset="0"/>
            </a:endParaRPr>
          </a:p>
          <a:p>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Tố</a:t>
            </a:r>
            <a:r>
              <a:rPr lang="en-US" sz="3200" dirty="0" smtClean="0">
                <a:solidFill>
                  <a:srgbClr val="000000"/>
                </a:solidFill>
                <a:latin typeface="Times New Roman" pitchFamily="18" charset="0"/>
                <a:cs typeface="Times New Roman" pitchFamily="18" charset="0"/>
              </a:rPr>
              <a:t> </a:t>
            </a:r>
            <a:r>
              <a:rPr lang="en-US" sz="3200" dirty="0" err="1" smtClean="0">
                <a:solidFill>
                  <a:srgbClr val="000000"/>
                </a:solidFill>
                <a:latin typeface="Times New Roman" pitchFamily="18" charset="0"/>
                <a:cs typeface="Times New Roman" pitchFamily="18" charset="0"/>
              </a:rPr>
              <a:t>Hữu</a:t>
            </a:r>
            <a:r>
              <a:rPr lang="en-US" sz="3200" dirty="0" smtClean="0">
                <a:solidFill>
                  <a:srgbClr val="000000"/>
                </a:solidFill>
                <a:latin typeface="Times New Roman" pitchFamily="18" charset="0"/>
                <a:cs typeface="Times New Roman" pitchFamily="18" charset="0"/>
              </a:rPr>
              <a:t>)</a:t>
            </a:r>
          </a:p>
          <a:p>
            <a:r>
              <a:rPr lang="en-US" dirty="0" smtClean="0">
                <a:solidFill>
                  <a:srgbClr val="000000"/>
                </a:solidFill>
                <a:latin typeface="OpenSans"/>
              </a:rPr>
              <a:t/>
            </a:r>
            <a:br>
              <a:rPr lang="en-US" dirty="0" smtClean="0">
                <a:solidFill>
                  <a:srgbClr val="000000"/>
                </a:solidFill>
                <a:latin typeface="OpenSans"/>
              </a:rPr>
            </a:br>
            <a:r>
              <a:rPr lang="en-US" dirty="0" smtClean="0">
                <a:solidFill>
                  <a:srgbClr val="000000"/>
                </a:solidFill>
                <a:latin typeface="OpenSans"/>
              </a:rPr>
              <a:t/>
            </a:r>
            <a:br>
              <a:rPr lang="en-US" dirty="0" smtClean="0">
                <a:solidFill>
                  <a:srgbClr val="000000"/>
                </a:solidFill>
                <a:latin typeface="OpenSans"/>
              </a:rPr>
            </a:br>
            <a:endParaRPr lang="en-US" dirty="0"/>
          </a:p>
        </p:txBody>
      </p:sp>
    </p:spTree>
    <p:extLst>
      <p:ext uri="{BB962C8B-B14F-4D97-AF65-F5344CB8AC3E}">
        <p14:creationId xmlns:p14="http://schemas.microsoft.com/office/powerpoint/2010/main" val="143884367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heel(1)">
                                      <p:cBhvr>
                                        <p:cTn id="27" dur="2000"/>
                                        <p:tgtEl>
                                          <p:spTgt spid="3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heel(1)">
                                      <p:cBhvr>
                                        <p:cTn id="30" dur="2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heel(1)">
                                      <p:cBhvr>
                                        <p:cTn id="38" dur="20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heel(1)">
                                      <p:cBhvr>
                                        <p:cTn id="46" dur="20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2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heel(1)">
                                      <p:cBhvr>
                                        <p:cTn id="61" dur="20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heel(1)">
                                      <p:cBhvr>
                                        <p:cTn id="71" dur="20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heel(1)">
                                      <p:cBhvr>
                                        <p:cTn id="8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9" grpId="0" animBg="1"/>
      <p:bldP spid="40" grpId="0" animBg="1"/>
      <p:bldP spid="41" grpId="0" animBg="1"/>
      <p:bldP spid="3" grpId="0" animBg="1"/>
      <p:bldP spid="3" grpId="1" animBg="1"/>
      <p:bldP spid="30" grpId="0" animBg="1"/>
      <p:bldP spid="44" grpId="0" animBg="1"/>
      <p:bldP spid="44" grpId="1" animBg="1"/>
      <p:bldP spid="45" grpId="0" animBg="1"/>
      <p:bldP spid="4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0"/>
            <a:ext cx="12231331" cy="6921912"/>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201535331"/>
              </p:ext>
            </p:extLst>
          </p:nvPr>
        </p:nvGraphicFramePr>
        <p:xfrm>
          <a:off x="476576" y="193270"/>
          <a:ext cx="9865217" cy="6214695"/>
        </p:xfrm>
        <a:graphic>
          <a:graphicData uri="http://schemas.openxmlformats.org/drawingml/2006/table">
            <a:tbl>
              <a:tblPr firstRow="1" bandRow="1">
                <a:tableStyleId>{5C22544A-7EE6-4342-B048-85BDC9FD1C3A}</a:tableStyleId>
              </a:tblPr>
              <a:tblGrid>
                <a:gridCol w="2015637"/>
                <a:gridCol w="3555563"/>
                <a:gridCol w="4294017"/>
              </a:tblGrid>
              <a:tr h="398606">
                <a:tc>
                  <a:txBody>
                    <a:bodyPr/>
                    <a:lstStyle/>
                    <a:p>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2400" b="1" i="0" dirty="0" smtClean="0">
                          <a:solidFill>
                            <a:srgbClr val="000000"/>
                          </a:solidFill>
                          <a:effectLst/>
                          <a:latin typeface="Times New Roman" pitchFamily="18" charset="0"/>
                          <a:cs typeface="Times New Roman" pitchFamily="18" charset="0"/>
                        </a:rPr>
                        <a:t>ẨN 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smtClean="0">
                          <a:solidFill>
                            <a:schemeClr val="tx1"/>
                          </a:solidFill>
                          <a:latin typeface="Times New Roman" pitchFamily="18" charset="0"/>
                          <a:cs typeface="Times New Roman" pitchFamily="18" charset="0"/>
                        </a:rPr>
                        <a:t>HOÁN DỤ</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894505">
                <a:tc>
                  <a:txBody>
                    <a:bodyPr/>
                    <a:lstStyle/>
                    <a:p>
                      <a:r>
                        <a:rPr lang="en-US" sz="2400" dirty="0" err="1" smtClean="0">
                          <a:solidFill>
                            <a:schemeClr val="tx1"/>
                          </a:solidFill>
                          <a:latin typeface="Times New Roman" pitchFamily="18" charset="0"/>
                          <a:cs typeface="Times New Roman" pitchFamily="18" charset="0"/>
                        </a:rPr>
                        <a:t>Giống</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r>
                        <a:rPr lang="vi-VN" sz="2400" dirty="0" smtClean="0">
                          <a:solidFill>
                            <a:schemeClr val="tx1"/>
                          </a:solidFill>
                          <a:latin typeface="Times New Roman" pitchFamily="18" charset="0"/>
                          <a:cs typeface="Times New Roman" pitchFamily="18" charset="0"/>
                        </a:rPr>
                        <a:t>Gọi tên sự vật, hiện tượng này bằng tên sự vật, hiện tượng khác</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4862990">
                <a:tc>
                  <a:txBody>
                    <a:bodyPr/>
                    <a:lstStyle/>
                    <a:p>
                      <a:r>
                        <a:rPr lang="en-US" sz="2400" dirty="0" err="1" smtClean="0">
                          <a:solidFill>
                            <a:schemeClr val="tx1"/>
                          </a:solidFill>
                          <a:latin typeface="Times New Roman" pitchFamily="18" charset="0"/>
                          <a:cs typeface="Times New Roman" pitchFamily="18" charset="0"/>
                        </a:rPr>
                        <a:t>Khác</a:t>
                      </a:r>
                      <a:r>
                        <a:rPr lang="en-US" sz="2400" baseline="0" dirty="0" smtClean="0">
                          <a:solidFill>
                            <a:schemeClr val="tx1"/>
                          </a:solidFill>
                          <a:latin typeface="Times New Roman" pitchFamily="18" charset="0"/>
                          <a:cs typeface="Times New Roman" pitchFamily="18" charset="0"/>
                        </a:rPr>
                        <a:t> </a:t>
                      </a:r>
                      <a:r>
                        <a:rPr lang="en-US" sz="2400" baseline="0" dirty="0" err="1" smtClean="0">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solidFill>
                            <a:schemeClr val="tx1"/>
                          </a:solidFill>
                          <a:latin typeface="Times New Roman" pitchFamily="18" charset="0"/>
                          <a:cs typeface="Times New Roman" pitchFamily="18" charset="0"/>
                        </a:rPr>
                        <a:t>Dựa vào quan hệ tương đồng.</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Cụ thể là tương đồng về:</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hình thức</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cách thức thực hiện</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phẩm chất</a:t>
                      </a:r>
                    </a:p>
                    <a:p>
                      <a:endParaRPr lang="vi-VN" sz="2400" dirty="0" smtClean="0">
                        <a:solidFill>
                          <a:schemeClr val="tx1"/>
                        </a:solidFill>
                        <a:latin typeface="Times New Roman" pitchFamily="18" charset="0"/>
                        <a:cs typeface="Times New Roman" pitchFamily="18" charset="0"/>
                      </a:endParaRPr>
                    </a:p>
                    <a:p>
                      <a:r>
                        <a:rPr lang="vi-VN" sz="2400" dirty="0" smtClean="0">
                          <a:solidFill>
                            <a:schemeClr val="tx1"/>
                          </a:solidFill>
                          <a:latin typeface="Times New Roman" pitchFamily="18" charset="0"/>
                          <a:cs typeface="Times New Roman" pitchFamily="18" charset="0"/>
                        </a:rPr>
                        <a:t>-  cảm giác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vi-VN" sz="2400" b="0" i="0" dirty="0" smtClean="0">
                          <a:solidFill>
                            <a:schemeClr val="tx1"/>
                          </a:solidFill>
                          <a:effectLst/>
                          <a:latin typeface="Times New Roman" pitchFamily="18" charset="0"/>
                          <a:cs typeface="Times New Roman" pitchFamily="18" charset="0"/>
                        </a:rPr>
                        <a:t>Dựa vào quan hệ tương cận.</a:t>
                      </a:r>
                    </a:p>
                    <a:p>
                      <a:pPr algn="l"/>
                      <a:r>
                        <a:rPr lang="vi-VN" sz="2400" b="0" i="0" dirty="0" smtClean="0">
                          <a:solidFill>
                            <a:schemeClr val="tx1"/>
                          </a:solidFill>
                          <a:effectLst/>
                          <a:latin typeface="Times New Roman" pitchFamily="18" charset="0"/>
                          <a:cs typeface="Times New Roman" pitchFamily="18" charset="0"/>
                        </a:rPr>
                        <a:t>Cụ thể:</a:t>
                      </a:r>
                    </a:p>
                    <a:p>
                      <a:pPr algn="l"/>
                      <a:r>
                        <a:rPr lang="vi-VN" sz="2400" b="0" i="0" dirty="0" smtClean="0">
                          <a:solidFill>
                            <a:schemeClr val="tx1"/>
                          </a:solidFill>
                          <a:effectLst/>
                          <a:latin typeface="Times New Roman" pitchFamily="18" charset="0"/>
                          <a:cs typeface="Times New Roman" pitchFamily="18" charset="0"/>
                        </a:rPr>
                        <a:t>-   bộ phận - toàn thể</a:t>
                      </a:r>
                    </a:p>
                    <a:p>
                      <a:pPr algn="l"/>
                      <a:r>
                        <a:rPr lang="vi-VN" sz="2400" b="0" i="0" dirty="0" smtClean="0">
                          <a:solidFill>
                            <a:schemeClr val="tx1"/>
                          </a:solidFill>
                          <a:effectLst/>
                          <a:latin typeface="Times New Roman" pitchFamily="18" charset="0"/>
                          <a:cs typeface="Times New Roman" pitchFamily="18" charset="0"/>
                        </a:rPr>
                        <a:t>-   vật chứa đựng - vật bị chứa đựng</a:t>
                      </a:r>
                    </a:p>
                    <a:p>
                      <a:pPr algn="l"/>
                      <a:r>
                        <a:rPr lang="vi-VN" sz="2400" b="0" i="0" dirty="0" smtClean="0">
                          <a:solidFill>
                            <a:schemeClr val="tx1"/>
                          </a:solidFill>
                          <a:effectLst/>
                          <a:latin typeface="Times New Roman" pitchFamily="18" charset="0"/>
                          <a:cs typeface="Times New Roman" pitchFamily="18" charset="0"/>
                        </a:rPr>
                        <a:t>-  dấu hiệu của sự vật - sự vật</a:t>
                      </a:r>
                    </a:p>
                    <a:p>
                      <a:pPr algn="l"/>
                      <a:r>
                        <a:rPr lang="vi-VN" sz="2400" b="0" i="0" dirty="0" smtClean="0">
                          <a:solidFill>
                            <a:schemeClr val="tx1"/>
                          </a:solidFill>
                          <a:effectLst/>
                          <a:latin typeface="Times New Roman" pitchFamily="18" charset="0"/>
                          <a:cs typeface="Times New Roman" pitchFamily="18" charset="0"/>
                        </a:rPr>
                        <a:t>-  cụ thể - trừu tượng.</a:t>
                      </a:r>
                    </a:p>
                    <a:p>
                      <a:r>
                        <a:rPr lang="vi-VN" sz="2400" b="0" i="0" dirty="0" smtClean="0">
                          <a:solidFill>
                            <a:schemeClr val="tx1"/>
                          </a:solidFill>
                          <a:effectLst/>
                          <a:latin typeface="Times New Roman" pitchFamily="18" charset="0"/>
                          <a:cs typeface="Times New Roman" pitchFamily="18" charset="0"/>
                        </a:rPr>
                        <a:t/>
                      </a:r>
                      <a:br>
                        <a:rPr lang="vi-VN" sz="2400" b="0" i="0" dirty="0" smtClean="0">
                          <a:solidFill>
                            <a:schemeClr val="tx1"/>
                          </a:solidFill>
                          <a:effectLst/>
                          <a:latin typeface="Times New Roman" pitchFamily="18" charset="0"/>
                          <a:cs typeface="Times New Roman" pitchFamily="18" charset="0"/>
                        </a:rPr>
                      </a:br>
                      <a:r>
                        <a:rPr lang="vi-VN" sz="2400" b="0" i="0" dirty="0" smtClean="0">
                          <a:solidFill>
                            <a:schemeClr val="tx1"/>
                          </a:solidFill>
                          <a:effectLst/>
                          <a:latin typeface="Times New Roman" pitchFamily="18" charset="0"/>
                          <a:cs typeface="Times New Roman" pitchFamily="18" charset="0"/>
                        </a:rPr>
                        <a:t/>
                      </a:r>
                      <a:br>
                        <a:rPr lang="vi-VN" sz="2400" b="0" i="0" dirty="0" smtClean="0">
                          <a:solidFill>
                            <a:schemeClr val="tx1"/>
                          </a:solidFill>
                          <a:effectLst/>
                          <a:latin typeface="Times New Roman" pitchFamily="18" charset="0"/>
                          <a:cs typeface="Times New Roman" pitchFamily="18" charset="0"/>
                        </a:rPr>
                      </a:b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4" name="Rounded Rectangular Callout 13"/>
          <p:cNvSpPr/>
          <p:nvPr/>
        </p:nvSpPr>
        <p:spPr>
          <a:xfrm>
            <a:off x="4082607" y="1236373"/>
            <a:ext cx="6117465" cy="1390918"/>
          </a:xfrm>
          <a:prstGeom prst="wedgeRoundRectCallout">
            <a:avLst>
              <a:gd name="adj1" fmla="val -49088"/>
              <a:gd name="adj2" fmla="val 804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rgbClr val="000000"/>
              </a:solidFill>
              <a:latin typeface="Times New Roman" pitchFamily="18" charset="0"/>
              <a:cs typeface="Times New Roman" pitchFamily="18" charset="0"/>
            </a:endParaRPr>
          </a:p>
          <a:p>
            <a:pPr algn="ctr"/>
            <a:r>
              <a:rPr lang="en-US" sz="2800" dirty="0" err="1" smtClean="0">
                <a:solidFill>
                  <a:srgbClr val="000000"/>
                </a:solidFill>
                <a:latin typeface="Times New Roman" pitchFamily="18" charset="0"/>
                <a:cs typeface="Times New Roman" pitchFamily="18" charset="0"/>
              </a:rPr>
              <a:t>Hoán</a:t>
            </a:r>
            <a:r>
              <a:rPr lang="en-US" sz="2800" dirty="0" smtClean="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ẩn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Cho </a:t>
            </a:r>
            <a:r>
              <a:rPr lang="en-US" sz="2800" dirty="0" err="1">
                <a:solidFill>
                  <a:srgbClr val="000000"/>
                </a:solidFill>
                <a:latin typeface="Times New Roman" pitchFamily="18" charset="0"/>
                <a:cs typeface="Times New Roman" pitchFamily="18" charset="0"/>
              </a:rPr>
              <a:t>ví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minh </a:t>
            </a:r>
            <a:r>
              <a:rPr lang="en-US" sz="2800" dirty="0" err="1">
                <a:solidFill>
                  <a:srgbClr val="000000"/>
                </a:solidFill>
                <a:latin typeface="Times New Roman" pitchFamily="18" charset="0"/>
                <a:cs typeface="Times New Roman" pitchFamily="18" charset="0"/>
              </a:rPr>
              <a:t>hoạ</a:t>
            </a:r>
            <a:r>
              <a:rPr lang="en-US" sz="2800" dirty="0">
                <a:solidFill>
                  <a:srgbClr val="000000"/>
                </a:solidFill>
                <a:latin typeface="Times New Roman" pitchFamily="18" charset="0"/>
                <a:cs typeface="Times New Roman" pitchFamily="18" charset="0"/>
              </a:rPr>
              <a:t>.</a:t>
            </a:r>
            <a:br>
              <a:rPr lang="en-US" sz="2800" dirty="0">
                <a:solidFill>
                  <a:srgbClr val="000000"/>
                </a:solidFill>
                <a:latin typeface="Times New Roman" pitchFamily="18" charset="0"/>
                <a:cs typeface="Times New Roman" pitchFamily="18" charset="0"/>
              </a:rPr>
            </a:br>
            <a:r>
              <a:rPr lang="en-US" sz="2800" dirty="0">
                <a:solidFill>
                  <a:srgbClr val="000000"/>
                </a:solidFill>
                <a:latin typeface="Times New Roman" pitchFamily="18" charset="0"/>
                <a:cs typeface="Times New Roman" pitchFamily="18" charset="0"/>
              </a:rPr>
              <a:t/>
            </a:r>
            <a:br>
              <a:rPr lang="en-US" sz="2800" dirty="0">
                <a:solidFill>
                  <a:srgbClr val="000000"/>
                </a:solidFill>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15" name="Rounded Rectangular Callout 14"/>
          <p:cNvSpPr/>
          <p:nvPr/>
        </p:nvSpPr>
        <p:spPr>
          <a:xfrm>
            <a:off x="476520" y="1236373"/>
            <a:ext cx="4790941" cy="1815920"/>
          </a:xfrm>
          <a:prstGeom prst="wedgeRoundRectCallout">
            <a:avLst>
              <a:gd name="adj1" fmla="val 11395"/>
              <a:gd name="adj2" fmla="val 77130"/>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00"/>
                </a:solidFill>
                <a:latin typeface="Times New Roman" pitchFamily="18" charset="0"/>
                <a:cs typeface="Times New Roman" pitchFamily="18" charset="0"/>
              </a:rPr>
              <a:t>Người</a:t>
            </a:r>
            <a:r>
              <a:rPr lang="en-US" sz="2800" dirty="0" smtClean="0">
                <a:solidFill>
                  <a:srgbClr val="000000"/>
                </a:solidFill>
                <a:latin typeface="Times New Roman" pitchFamily="18" charset="0"/>
                <a:cs typeface="Times New Roman" pitchFamily="18" charset="0"/>
              </a:rPr>
              <a:t> cha </a:t>
            </a:r>
            <a:r>
              <a:rPr lang="en-US" sz="2800" dirty="0" err="1" smtClean="0">
                <a:solidFill>
                  <a:srgbClr val="000000"/>
                </a:solidFill>
                <a:latin typeface="Times New Roman" pitchFamily="18" charset="0"/>
                <a:cs typeface="Times New Roman" pitchFamily="18" charset="0"/>
              </a:rPr>
              <a:t>mái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tóc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bạc</a:t>
            </a:r>
            <a:r>
              <a:rPr lang="en-US" sz="2800" dirty="0" smtClean="0">
                <a:solidFill>
                  <a:srgbClr val="000000"/>
                </a:solidFill>
                <a:latin typeface="Times New Roman" pitchFamily="18" charset="0"/>
                <a:cs typeface="Times New Roman" pitchFamily="18" charset="0"/>
              </a:rPr>
              <a:t> </a:t>
            </a:r>
          </a:p>
          <a:p>
            <a:pPr algn="ctr"/>
            <a:r>
              <a:rPr lang="en-US" sz="2800" dirty="0" err="1">
                <a:solidFill>
                  <a:srgbClr val="000000"/>
                </a:solidFill>
                <a:latin typeface="Times New Roman" pitchFamily="18" charset="0"/>
                <a:cs typeface="Times New Roman" pitchFamily="18" charset="0"/>
              </a:rPr>
              <a:t>Đ</a:t>
            </a:r>
            <a:r>
              <a:rPr lang="en-US" sz="2800" dirty="0" err="1" smtClean="0">
                <a:solidFill>
                  <a:srgbClr val="000000"/>
                </a:solidFill>
                <a:latin typeface="Times New Roman" pitchFamily="18" charset="0"/>
                <a:cs typeface="Times New Roman" pitchFamily="18" charset="0"/>
              </a:rPr>
              <a:t>ốt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lửa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anh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nằm</a:t>
            </a:r>
            <a:endParaRPr lang="en-US" dirty="0"/>
          </a:p>
        </p:txBody>
      </p:sp>
      <p:sp>
        <p:nvSpPr>
          <p:cNvPr id="17" name="Rounded Rectangular Callout 16"/>
          <p:cNvSpPr/>
          <p:nvPr/>
        </p:nvSpPr>
        <p:spPr>
          <a:xfrm>
            <a:off x="3644724" y="3333898"/>
            <a:ext cx="6168981" cy="1748066"/>
          </a:xfrm>
          <a:prstGeom prst="wedgeRoundRectCallout">
            <a:avLst>
              <a:gd name="adj1" fmla="val 7011"/>
              <a:gd name="adj2" fmla="val 112494"/>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rgbClr val="000000"/>
              </a:solidFill>
              <a:latin typeface="Times New Roman" pitchFamily="18" charset="0"/>
              <a:cs typeface="Times New Roman" pitchFamily="18" charset="0"/>
            </a:endParaRPr>
          </a:p>
          <a:p>
            <a:pPr algn="ctr"/>
            <a:endParaRPr lang="en-US" sz="2800" dirty="0">
              <a:solidFill>
                <a:srgbClr val="000000"/>
              </a:solidFill>
              <a:latin typeface="Times New Roman" pitchFamily="18" charset="0"/>
              <a:cs typeface="Times New Roman" pitchFamily="18" charset="0"/>
            </a:endParaRPr>
          </a:p>
          <a:p>
            <a:pPr algn="ctr"/>
            <a:r>
              <a:rPr lang="vi-VN" sz="2800" dirty="0" smtClean="0">
                <a:solidFill>
                  <a:srgbClr val="000000"/>
                </a:solidFill>
                <a:latin typeface="Times New Roman" pitchFamily="18" charset="0"/>
                <a:cs typeface="Times New Roman" pitchFamily="18" charset="0"/>
              </a:rPr>
              <a:t>Nhớ </a:t>
            </a:r>
            <a:r>
              <a:rPr lang="vi-VN" sz="2800" dirty="0">
                <a:solidFill>
                  <a:srgbClr val="000000"/>
                </a:solidFill>
                <a:latin typeface="Times New Roman" pitchFamily="18" charset="0"/>
                <a:cs typeface="Times New Roman" pitchFamily="18" charset="0"/>
              </a:rPr>
              <a:t>ông cụ mắt sáng </a:t>
            </a:r>
            <a:r>
              <a:rPr lang="vi-VN" sz="2800" dirty="0" smtClean="0">
                <a:solidFill>
                  <a:srgbClr val="000000"/>
                </a:solidFill>
                <a:latin typeface="Times New Roman" pitchFamily="18" charset="0"/>
                <a:cs typeface="Times New Roman" pitchFamily="18" charset="0"/>
              </a:rPr>
              <a:t>ngời</a:t>
            </a:r>
            <a:endParaRPr lang="vi-VN" sz="2800" dirty="0">
              <a:solidFill>
                <a:srgbClr val="000000"/>
              </a:solidFill>
              <a:latin typeface="Times New Roman" pitchFamily="18" charset="0"/>
              <a:cs typeface="Times New Roman" pitchFamily="18" charset="0"/>
            </a:endParaRPr>
          </a:p>
          <a:p>
            <a:pPr algn="ctr"/>
            <a:r>
              <a:rPr lang="vi-VN" sz="2800" dirty="0">
                <a:solidFill>
                  <a:srgbClr val="000000"/>
                </a:solidFill>
                <a:latin typeface="Times New Roman" pitchFamily="18" charset="0"/>
                <a:cs typeface="Times New Roman" pitchFamily="18" charset="0"/>
              </a:rPr>
              <a:t>Áo nâu, túi vải, đẹp tươi lạ thường.</a:t>
            </a: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33902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smtClean="0">
                <a:solidFill>
                  <a:srgbClr val="00B050"/>
                </a:solidFill>
                <a:latin typeface="Times New Roman" pitchFamily="18" charset="0"/>
                <a:ea typeface="华康海报体W12(P)" pitchFamily="82" charset="-122"/>
                <a:cs typeface="Times New Roman" pitchFamily="18" charset="0"/>
              </a:rPr>
              <a:t>II. LUYỆN TẬP:</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56209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360394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202" y="1528037"/>
            <a:ext cx="9959663" cy="1077218"/>
          </a:xfrm>
          <a:prstGeom prst="rect">
            <a:avLst/>
          </a:prstGeom>
        </p:spPr>
        <p:txBody>
          <a:bodyPr wrap="square">
            <a:spAutoFit/>
          </a:bodyPr>
          <a:lstStyle/>
          <a:p>
            <a:pPr algn="just"/>
            <a:r>
              <a:rPr lang="en-US" sz="3200" dirty="0" smtClean="0">
                <a:solidFill>
                  <a:prstClr val="black"/>
                </a:solidFill>
                <a:latin typeface="Times New Roman" pitchFamily="18" charset="0"/>
                <a:cs typeface="Times New Roman" pitchFamily="18" charset="0"/>
              </a:rPr>
              <a:t>a.</a:t>
            </a:r>
            <a:r>
              <a:rPr lang="vi-VN" sz="3200" dirty="0" smtClean="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Nhắm mắt xuôi tay</a:t>
            </a:r>
            <a:r>
              <a:rPr lang="vi-VN" sz="3200" dirty="0">
                <a:solidFill>
                  <a:prstClr val="black"/>
                </a:solidFill>
                <a:latin typeface="Times New Roman" pitchFamily="18" charset="0"/>
                <a:cs typeface="Times New Roman" pitchFamily="18" charset="0"/>
              </a:rPr>
              <a:t>: ý chỉ cái chết nhẹ nhàng, thanh thản.</a:t>
            </a:r>
            <a:endParaRPr lang="en-US" sz="3200"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57" y="3397044"/>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121" y="2605255"/>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879" y="3689998"/>
            <a:ext cx="3944288" cy="271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261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heel(1)">
                                      <p:cBhvr>
                                        <p:cTn id="23"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KHỞI ĐỘNG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1593108761"/>
      </p:ext>
    </p:extLst>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84" y="-11264"/>
            <a:ext cx="36554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101768"/>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b. </a:t>
            </a:r>
            <a:r>
              <a:rPr lang="en-US" sz="3200" i="1" dirty="0" err="1">
                <a:latin typeface="Times New Roman"/>
                <a:ea typeface="Calibri"/>
                <a:cs typeface="Times New Roman"/>
              </a:rPr>
              <a:t>Mái</a:t>
            </a:r>
            <a:r>
              <a:rPr lang="en-US" sz="3200" i="1" dirty="0">
                <a:latin typeface="Times New Roman"/>
                <a:ea typeface="Calibri"/>
                <a:cs typeface="Times New Roman"/>
              </a:rPr>
              <a:t> </a:t>
            </a:r>
            <a:r>
              <a:rPr lang="en-US" sz="3200" i="1" dirty="0" err="1">
                <a:latin typeface="Times New Roman"/>
                <a:ea typeface="Calibri"/>
                <a:cs typeface="Times New Roman"/>
              </a:rPr>
              <a:t>nhà</a:t>
            </a:r>
            <a:r>
              <a:rPr lang="en-US" sz="3200" i="1" dirty="0">
                <a:latin typeface="Times New Roman"/>
                <a:ea typeface="Calibri"/>
                <a:cs typeface="Times New Roman"/>
              </a:rPr>
              <a:t> </a:t>
            </a:r>
            <a:r>
              <a:rPr lang="en-US" sz="3200" i="1" dirty="0" err="1">
                <a:latin typeface="Times New Roman"/>
                <a:ea typeface="Calibri"/>
                <a:cs typeface="Times New Roman"/>
              </a:rPr>
              <a:t>tranh</a:t>
            </a:r>
            <a:r>
              <a:rPr lang="en-US" sz="3200" i="1" dirty="0">
                <a:latin typeface="Times New Roman"/>
                <a:ea typeface="Calibri"/>
                <a:cs typeface="Times New Roman"/>
              </a:rPr>
              <a:t>, </a:t>
            </a:r>
            <a:r>
              <a:rPr lang="en-US" sz="3200" i="1" dirty="0" err="1">
                <a:latin typeface="Times New Roman"/>
                <a:ea typeface="Calibri"/>
                <a:cs typeface="Times New Roman"/>
              </a:rPr>
              <a:t>đồng</a:t>
            </a:r>
            <a:r>
              <a:rPr lang="en-US" sz="3200" i="1" dirty="0">
                <a:latin typeface="Times New Roman"/>
                <a:ea typeface="Calibri"/>
                <a:cs typeface="Times New Roman"/>
              </a:rPr>
              <a:t> </a:t>
            </a:r>
            <a:r>
              <a:rPr lang="en-US" sz="3200" i="1" dirty="0" err="1">
                <a:latin typeface="Times New Roman"/>
                <a:ea typeface="Calibri"/>
                <a:cs typeface="Times New Roman"/>
              </a:rPr>
              <a:t>lúa</a:t>
            </a:r>
            <a:r>
              <a:rPr lang="en-US" sz="3200" i="1" dirty="0">
                <a:latin typeface="Times New Roman"/>
                <a:ea typeface="Calibri"/>
                <a:cs typeface="Times New Roman"/>
              </a:rPr>
              <a:t> </a:t>
            </a:r>
            <a:r>
              <a:rPr lang="en-US" sz="3200" i="1" dirty="0" err="1">
                <a:latin typeface="Times New Roman"/>
                <a:ea typeface="Calibri"/>
                <a:cs typeface="Times New Roman"/>
              </a:rPr>
              <a:t>chín</a:t>
            </a:r>
            <a:r>
              <a:rPr lang="en-US" sz="3200" dirty="0">
                <a:latin typeface="Times New Roman"/>
                <a:ea typeface="Calibri"/>
                <a:cs typeface="Times New Roman"/>
              </a:rPr>
              <a:t> </a:t>
            </a: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thay</a:t>
            </a:r>
            <a:r>
              <a:rPr lang="en-US" sz="3200" dirty="0">
                <a:latin typeface="Times New Roman"/>
                <a:ea typeface="Calibri"/>
                <a:cs typeface="Times New Roman"/>
              </a:rPr>
              <a:t> </a:t>
            </a:r>
            <a:r>
              <a:rPr lang="en-US" sz="3200" dirty="0" err="1">
                <a:latin typeface="Times New Roman"/>
                <a:ea typeface="Calibri"/>
                <a:cs typeface="Times New Roman"/>
              </a:rPr>
              <a:t>thế</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quê</a:t>
            </a:r>
            <a:r>
              <a:rPr lang="en-US" sz="3200" dirty="0">
                <a:latin typeface="Times New Roman"/>
                <a:ea typeface="Calibri"/>
                <a:cs typeface="Times New Roman"/>
              </a:rPr>
              <a:t> </a:t>
            </a:r>
            <a:r>
              <a:rPr lang="en-US" sz="3200" dirty="0" err="1">
                <a:latin typeface="Times New Roman"/>
                <a:ea typeface="Calibri"/>
                <a:cs typeface="Times New Roman"/>
              </a:rPr>
              <a:t>hương</a:t>
            </a:r>
            <a:r>
              <a:rPr lang="en-US" sz="3200" dirty="0">
                <a:latin typeface="Times New Roman"/>
                <a:ea typeface="Calibri"/>
                <a:cs typeface="Times New Roman"/>
              </a:rPr>
              <a:t>, </a:t>
            </a:r>
            <a:r>
              <a:rPr lang="en-US" sz="3200" dirty="0" err="1">
                <a:latin typeface="Times New Roman"/>
                <a:ea typeface="Calibri"/>
                <a:cs typeface="Times New Roman"/>
              </a:rPr>
              <a:t>làng</a:t>
            </a:r>
            <a:r>
              <a:rPr lang="en-US" sz="3200" dirty="0">
                <a:latin typeface="Times New Roman"/>
                <a:ea typeface="Calibri"/>
                <a:cs typeface="Times New Roman"/>
              </a:rPr>
              <a:t> </a:t>
            </a:r>
            <a:r>
              <a:rPr lang="en-US" sz="3200" dirty="0" err="1">
                <a:latin typeface="Times New Roman"/>
                <a:ea typeface="Calibri"/>
                <a:cs typeface="Times New Roman"/>
              </a:rPr>
              <a:t>mạc</a:t>
            </a:r>
            <a:r>
              <a:rPr lang="en-US" sz="3200" dirty="0">
                <a:latin typeface="Times New Roman"/>
                <a:ea typeface="Calibri"/>
                <a:cs typeface="Times New Roman"/>
              </a:rPr>
              <a:t>, </a:t>
            </a:r>
            <a:r>
              <a:rPr lang="en-US" sz="3200" dirty="0" err="1">
                <a:latin typeface="Times New Roman"/>
                <a:ea typeface="Calibri"/>
                <a:cs typeface="Times New Roman"/>
              </a:rPr>
              <a:t>ruộng</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nói</a:t>
            </a:r>
            <a:r>
              <a:rPr lang="en-US" sz="3200" dirty="0">
                <a:latin typeface="Times New Roman"/>
                <a:ea typeface="Calibri"/>
                <a:cs typeface="Times New Roman"/>
              </a:rPr>
              <a:t> </a:t>
            </a:r>
            <a:r>
              <a:rPr lang="en-US" sz="3200" dirty="0" err="1">
                <a:latin typeface="Times New Roman"/>
                <a:ea typeface="Calibri"/>
                <a:cs typeface="Times New Roman"/>
              </a:rPr>
              <a:t>chung</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1" y="3194047"/>
            <a:ext cx="5011559" cy="352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219" y="2671428"/>
            <a:ext cx="5387460" cy="394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5054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wheel(1)">
                                      <p:cBhvr>
                                        <p:cTn id="17" dur="2000"/>
                                        <p:tgtEl>
                                          <p:spTgt spid="8195"/>
                                        </p:tgtEl>
                                      </p:cBhvr>
                                    </p:animEffect>
                                  </p:childTnLst>
                                </p:cTn>
                              </p:par>
                              <p:par>
                                <p:cTn id="18" presetID="21" presetClass="entr" presetSubtype="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heel(1)">
                                      <p:cBhvr>
                                        <p:cTn id="2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459561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a:t>
            </a:r>
            <a:r>
              <a:rPr lang="vi-VN" sz="3200" b="1" dirty="0" smtClean="0">
                <a:solidFill>
                  <a:prstClr val="black"/>
                </a:solidFill>
                <a:latin typeface="Times New Roman" pitchFamily="18" charset="0"/>
                <a:cs typeface="Times New Roman" pitchFamily="18" charset="0"/>
              </a:rPr>
              <a:t>1</a:t>
            </a:r>
            <a:r>
              <a:rPr lang="en-US" sz="3200" b="1" dirty="0" smtClean="0">
                <a:solidFill>
                  <a:prstClr val="black"/>
                </a:solidFill>
                <a:latin typeface="Times New Roman" pitchFamily="18" charset="0"/>
                <a:cs typeface="Times New Roman" pitchFamily="18" charset="0"/>
              </a:rPr>
              <a:t>/SGK T99</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437885"/>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c. </a:t>
            </a:r>
            <a:r>
              <a:rPr lang="en-US" sz="3200" i="1" dirty="0" err="1">
                <a:solidFill>
                  <a:prstClr val="black"/>
                </a:solidFill>
                <a:latin typeface="Times New Roman"/>
                <a:ea typeface="Calibri"/>
                <a:cs typeface="Times New Roman"/>
              </a:rPr>
              <a:t>Áo</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cơm</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cửa</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nhà</a:t>
            </a:r>
            <a:r>
              <a:rPr lang="en-US" sz="3200" dirty="0">
                <a:solidFill>
                  <a:prstClr val="black"/>
                </a:solidFill>
                <a:latin typeface="Times New Roman"/>
                <a:ea typeface="Calibri"/>
                <a:cs typeface="Times New Roman"/>
              </a:rPr>
              <a:t> </a:t>
            </a: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nói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đến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của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cải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vật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chất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thứ</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đẹp</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mà</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người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hiền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lành</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xứng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đáng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được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hưởng</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23" y="3763978"/>
            <a:ext cx="4762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759" y="2928613"/>
            <a:ext cx="5349361" cy="357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497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wheel(1)">
                                      <p:cBhvr>
                                        <p:cTn id="17" dur="2000"/>
                                        <p:tgtEl>
                                          <p:spTgt spid="9219"/>
                                        </p:tgtEl>
                                      </p:cBhvr>
                                    </p:animEffect>
                                  </p:childTnLst>
                                </p:cTn>
                              </p:par>
                              <p:par>
                                <p:cTn id="18" presetID="21" presetClass="entr" presetSubtype="1"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heel(1)">
                                      <p:cBhvr>
                                        <p:cTn id="20"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5" y="-11264"/>
            <a:ext cx="39001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2/SGK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2145" y="1051518"/>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a.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so </a:t>
            </a:r>
            <a:r>
              <a:rPr lang="en-US" sz="3200" dirty="0" err="1">
                <a:latin typeface="Times New Roman"/>
                <a:ea typeface="Calibri"/>
                <a:cs typeface="Times New Roman"/>
              </a:rPr>
              <a:t>sánh</a:t>
            </a:r>
            <a:r>
              <a:rPr lang="en-US" sz="3200" dirty="0">
                <a:latin typeface="Times New Roman"/>
                <a:ea typeface="Calibri"/>
                <a:cs typeface="Times New Roman"/>
              </a:rPr>
              <a:t>, </a:t>
            </a:r>
            <a:r>
              <a:rPr lang="en-US" sz="3200" dirty="0" err="1">
                <a:latin typeface="Times New Roman"/>
                <a:ea typeface="Calibri"/>
                <a:cs typeface="Times New Roman"/>
              </a:rPr>
              <a:t>ví</a:t>
            </a:r>
            <a:r>
              <a:rPr lang="en-US" sz="3200" dirty="0">
                <a:latin typeface="Times New Roman"/>
                <a:ea typeface="Calibri"/>
                <a:cs typeface="Times New Roman"/>
              </a:rPr>
              <a:t> </a:t>
            </a:r>
            <a:r>
              <a:rPr lang="en-US" sz="3200" dirty="0" err="1">
                <a:latin typeface="Times New Roman"/>
                <a:ea typeface="Calibri"/>
                <a:cs typeface="Times New Roman"/>
              </a:rPr>
              <a:t>khoảng</a:t>
            </a:r>
            <a:r>
              <a:rPr lang="en-US" sz="3200" dirty="0">
                <a:latin typeface="Times New Roman"/>
                <a:ea typeface="Calibri"/>
                <a:cs typeface="Times New Roman"/>
              </a:rPr>
              <a:t> </a:t>
            </a:r>
            <a:r>
              <a:rPr lang="en-US" sz="3200" dirty="0" err="1">
                <a:latin typeface="Times New Roman"/>
                <a:ea typeface="Calibri"/>
                <a:cs typeface="Times New Roman"/>
              </a:rPr>
              <a:t>cách</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cha </a:t>
            </a:r>
            <a:r>
              <a:rPr lang="en-US" sz="3200" i="1" dirty="0" err="1">
                <a:latin typeface="Times New Roman"/>
                <a:ea typeface="Calibri"/>
                <a:cs typeface="Times New Roman"/>
              </a:rPr>
              <a:t>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a:t>
            </a:r>
            <a:r>
              <a:rPr lang="en-US" sz="3200" i="1" dirty="0" err="1">
                <a:latin typeface="Times New Roman"/>
                <a:ea typeface="Calibri"/>
                <a:cs typeface="Times New Roman"/>
              </a:rPr>
              <a:t>tôi</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xa</a:t>
            </a:r>
            <a:r>
              <a:rPr lang="en-US" sz="3200" dirty="0">
                <a:latin typeface="Times New Roman"/>
                <a:ea typeface="Calibri"/>
                <a:cs typeface="Times New Roman"/>
              </a:rPr>
              <a:t> </a:t>
            </a:r>
            <a:r>
              <a:rPr lang="en-US" sz="3200" dirty="0" err="1">
                <a:latin typeface="Times New Roman"/>
                <a:ea typeface="Calibri"/>
                <a:cs typeface="Times New Roman"/>
              </a:rPr>
              <a:t>như</a:t>
            </a:r>
            <a:r>
              <a:rPr lang="en-US" sz="3200" dirty="0">
                <a:latin typeface="Times New Roman"/>
                <a:ea typeface="Calibri"/>
                <a:cs typeface="Times New Roman"/>
              </a:rPr>
              <a:t> </a:t>
            </a:r>
            <a:r>
              <a:rPr lang="en-US" sz="3200" i="1" dirty="0">
                <a:latin typeface="Times New Roman"/>
                <a:ea typeface="Calibri"/>
                <a:cs typeface="Times New Roman"/>
              </a:rPr>
              <a:t>con </a:t>
            </a:r>
            <a:r>
              <a:rPr lang="en-US" sz="3200" i="1" dirty="0" err="1">
                <a:latin typeface="Times New Roman"/>
                <a:ea typeface="Calibri"/>
                <a:cs typeface="Times New Roman"/>
              </a:rPr>
              <a:t>sông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chân</a:t>
            </a:r>
            <a:r>
              <a:rPr lang="en-US" sz="3200" i="1" dirty="0">
                <a:latin typeface="Times New Roman"/>
                <a:ea typeface="Calibri"/>
                <a:cs typeface="Times New Roman"/>
              </a:rPr>
              <a:t> </a:t>
            </a:r>
            <a:r>
              <a:rPr lang="en-US" sz="3200" i="1" dirty="0" err="1">
                <a:latin typeface="Times New Roman"/>
                <a:ea typeface="Calibri"/>
                <a:cs typeface="Times New Roman"/>
              </a:rPr>
              <a:t>trời</a:t>
            </a:r>
            <a:r>
              <a:rPr lang="en-US" sz="3200" dirty="0" smtClean="0">
                <a:latin typeface="Times New Roman"/>
                <a:ea typeface="Calibri"/>
                <a:cs typeface="Times New Roman"/>
              </a:rPr>
              <a:t>.</a:t>
            </a:r>
            <a:endParaRPr lang="en-US" sz="2400" dirty="0">
              <a:latin typeface="Calibri"/>
              <a:ea typeface="Calibri"/>
              <a:cs typeface="Times New Roman"/>
            </a:endParaRPr>
          </a:p>
        </p:txBody>
      </p:sp>
      <p:sp>
        <p:nvSpPr>
          <p:cNvPr id="3" name="Rectangle 2"/>
          <p:cNvSpPr/>
          <p:nvPr/>
        </p:nvSpPr>
        <p:spPr>
          <a:xfrm>
            <a:off x="150255" y="2662920"/>
            <a:ext cx="6096000" cy="2308324"/>
          </a:xfrm>
          <a:prstGeom prst="rect">
            <a:avLst/>
          </a:prstGeom>
        </p:spPr>
        <p:txBody>
          <a:bodyPr>
            <a:spAutoFit/>
          </a:bodyPr>
          <a:lstStyle/>
          <a:p>
            <a:pPr lvl="0" algn="just">
              <a:lnSpc>
                <a:spcPct val="150000"/>
              </a:lnSpc>
              <a:spcAft>
                <a:spcPts val="800"/>
              </a:spcAft>
            </a:pP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dụng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giả</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muốn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diễn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tả</a:t>
            </a:r>
            <a:r>
              <a:rPr lang="en-US" sz="3200" dirty="0">
                <a:solidFill>
                  <a:prstClr val="black"/>
                </a:solidFill>
                <a:latin typeface="Times New Roman"/>
                <a:ea typeface="Calibri"/>
                <a:cs typeface="Times New Roman"/>
              </a:rPr>
              <a:t> ý: </a:t>
            </a:r>
            <a:r>
              <a:rPr lang="en-US" sz="3200" dirty="0" err="1">
                <a:solidFill>
                  <a:prstClr val="black"/>
                </a:solidFill>
                <a:latin typeface="Times New Roman"/>
                <a:ea typeface="Calibri"/>
                <a:cs typeface="Times New Roman"/>
              </a:rPr>
              <a:t>giữa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thế</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hệ</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luôn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có</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khoảng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cách</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148" y="2044500"/>
            <a:ext cx="4172017" cy="292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916" y="4352925"/>
            <a:ext cx="3683357" cy="221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662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wheel(1)">
                                      <p:cBhvr>
                                        <p:cTn id="15" dur="2000"/>
                                        <p:tgtEl>
                                          <p:spTgt spid="10243"/>
                                        </p:tgtEl>
                                      </p:cBhvr>
                                    </p:animEffect>
                                  </p:childTnLst>
                                </p:cTn>
                              </p:par>
                              <p:par>
                                <p:cTn id="16" presetID="21" presetClass="entr" presetSubtype="1"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heel(1)">
                                      <p:cBhvr>
                                        <p:cTn id="18" dur="20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2/SGK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39332" y="573512"/>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b.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nhân</a:t>
            </a:r>
            <a:r>
              <a:rPr lang="en-US" sz="3200" dirty="0">
                <a:latin typeface="Times New Roman"/>
                <a:ea typeface="Calibri"/>
                <a:cs typeface="Times New Roman"/>
              </a:rPr>
              <a:t> </a:t>
            </a:r>
            <a:r>
              <a:rPr lang="en-US" sz="3200" dirty="0" err="1">
                <a:latin typeface="Times New Roman"/>
                <a:ea typeface="Calibri"/>
                <a:cs typeface="Times New Roman"/>
              </a:rPr>
              <a:t>hóa</a:t>
            </a:r>
            <a:r>
              <a:rPr lang="en-US" sz="3200" dirty="0">
                <a:latin typeface="Times New Roman"/>
                <a:ea typeface="Calibri"/>
                <a:cs typeface="Times New Roman"/>
              </a:rPr>
              <a:t>: </a:t>
            </a:r>
            <a:r>
              <a:rPr lang="en-US" sz="3200" dirty="0" err="1">
                <a:latin typeface="Times New Roman"/>
                <a:ea typeface="Calibri"/>
                <a:cs typeface="Times New Roman"/>
              </a:rPr>
              <a:t>gậy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chông</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chống</a:t>
            </a:r>
            <a:r>
              <a:rPr lang="en-US" sz="3200" b="1" i="1" dirty="0">
                <a:latin typeface="Times New Roman"/>
                <a:ea typeface="Calibri"/>
                <a:cs typeface="Times New Roman"/>
              </a:rPr>
              <a:t> </a:t>
            </a:r>
            <a:r>
              <a:rPr lang="en-US" sz="3200" b="1" i="1" dirty="0" err="1">
                <a:latin typeface="Times New Roman"/>
                <a:ea typeface="Calibri"/>
                <a:cs typeface="Times New Roman"/>
              </a:rPr>
              <a:t>lại</a:t>
            </a:r>
            <a:r>
              <a:rPr lang="en-US" sz="3200" dirty="0">
                <a:latin typeface="Times New Roman"/>
                <a:ea typeface="Calibri"/>
                <a:cs typeface="Times New Roman"/>
              </a:rPr>
              <a:t> </a:t>
            </a:r>
            <a:r>
              <a:rPr lang="en-US" sz="3200" dirty="0" err="1">
                <a:latin typeface="Times New Roman"/>
                <a:ea typeface="Calibri"/>
                <a:cs typeface="Times New Roman"/>
              </a:rPr>
              <a:t>sắt</a:t>
            </a:r>
            <a:r>
              <a:rPr lang="en-US" sz="3200" dirty="0">
                <a:latin typeface="Times New Roman"/>
                <a:ea typeface="Calibri"/>
                <a:cs typeface="Times New Roman"/>
              </a:rPr>
              <a:t> </a:t>
            </a:r>
            <a:r>
              <a:rPr lang="en-US" sz="3200" dirty="0" err="1">
                <a:latin typeface="Times New Roman"/>
                <a:ea typeface="Calibri"/>
                <a:cs typeface="Times New Roman"/>
              </a:rPr>
              <a:t>thép</a:t>
            </a:r>
            <a:r>
              <a:rPr lang="en-US" sz="3200" dirty="0">
                <a:latin typeface="Times New Roman"/>
                <a:ea typeface="Calibri"/>
                <a:cs typeface="Times New Roman"/>
              </a:rPr>
              <a:t> </a:t>
            </a:r>
            <a:r>
              <a:rPr lang="en-US" sz="3200" dirty="0" err="1">
                <a:latin typeface="Times New Roman"/>
                <a:ea typeface="Calibri"/>
                <a:cs typeface="Times New Roman"/>
              </a:rPr>
              <a:t>quân</a:t>
            </a:r>
            <a:r>
              <a:rPr lang="en-US" sz="3200" dirty="0">
                <a:latin typeface="Times New Roman"/>
                <a:ea typeface="Calibri"/>
                <a:cs typeface="Times New Roman"/>
              </a:rPr>
              <a:t> </a:t>
            </a:r>
            <a:r>
              <a:rPr lang="en-US" sz="3200" dirty="0" err="1">
                <a:latin typeface="Times New Roman"/>
                <a:ea typeface="Calibri"/>
                <a:cs typeface="Times New Roman"/>
              </a:rPr>
              <a:t>thù</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xung</a:t>
            </a:r>
            <a:r>
              <a:rPr lang="en-US" sz="3200" b="1" i="1" dirty="0">
                <a:latin typeface="Times New Roman"/>
                <a:ea typeface="Calibri"/>
                <a:cs typeface="Times New Roman"/>
              </a:rPr>
              <a:t> </a:t>
            </a:r>
            <a:r>
              <a:rPr lang="en-US" sz="3200" b="1" i="1" dirty="0" err="1">
                <a:latin typeface="Times New Roman"/>
                <a:ea typeface="Calibri"/>
                <a:cs typeface="Times New Roman"/>
              </a:rPr>
              <a:t>phong</a:t>
            </a:r>
            <a:r>
              <a:rPr lang="en-US" sz="3200" dirty="0">
                <a:latin typeface="Times New Roman"/>
                <a:ea typeface="Calibri"/>
                <a:cs typeface="Times New Roman"/>
              </a:rPr>
              <a:t> </a:t>
            </a:r>
            <a:r>
              <a:rPr lang="en-US" sz="3200" dirty="0" err="1">
                <a:latin typeface="Times New Roman"/>
                <a:ea typeface="Calibri"/>
                <a:cs typeface="Times New Roman"/>
              </a:rPr>
              <a:t>vào</a:t>
            </a:r>
            <a:r>
              <a:rPr lang="en-US" sz="3200" dirty="0">
                <a:latin typeface="Times New Roman"/>
                <a:ea typeface="Calibri"/>
                <a:cs typeface="Times New Roman"/>
              </a:rPr>
              <a:t> </a:t>
            </a:r>
            <a:r>
              <a:rPr lang="en-US" sz="3200" dirty="0" err="1">
                <a:latin typeface="Times New Roman"/>
                <a:ea typeface="Calibri"/>
                <a:cs typeface="Times New Roman"/>
              </a:rPr>
              <a:t>xe</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đại</a:t>
            </a:r>
            <a:r>
              <a:rPr lang="en-US" sz="3200" dirty="0">
                <a:latin typeface="Times New Roman"/>
                <a:ea typeface="Calibri"/>
                <a:cs typeface="Times New Roman"/>
              </a:rPr>
              <a:t> </a:t>
            </a:r>
            <a:r>
              <a:rPr lang="en-US" sz="3200" dirty="0" err="1">
                <a:latin typeface="Times New Roman"/>
                <a:ea typeface="Calibri"/>
                <a:cs typeface="Times New Roman"/>
              </a:rPr>
              <a:t>bác</a:t>
            </a:r>
            <a:r>
              <a:rPr lang="en-US" sz="3200" dirty="0">
                <a:latin typeface="Times New Roman"/>
                <a:ea typeface="Calibri"/>
                <a:cs typeface="Times New Roman"/>
              </a:rPr>
              <a:t>.</a:t>
            </a:r>
            <a:endParaRPr lang="en-US" sz="2400" dirty="0">
              <a:effectLst/>
              <a:latin typeface="Calibri"/>
              <a:ea typeface="Calibri"/>
              <a:cs typeface="Times New Roman"/>
            </a:endParaRPr>
          </a:p>
        </p:txBody>
      </p:sp>
      <p:sp>
        <p:nvSpPr>
          <p:cNvPr id="3" name="Rectangle 2"/>
          <p:cNvSpPr/>
          <p:nvPr/>
        </p:nvSpPr>
        <p:spPr>
          <a:xfrm>
            <a:off x="150255" y="2048439"/>
            <a:ext cx="6096000" cy="4524315"/>
          </a:xfrm>
          <a:prstGeom prst="rect">
            <a:avLst/>
          </a:prstGeom>
        </p:spPr>
        <p:txBody>
          <a:bodyPr>
            <a:spAutoFit/>
          </a:bodyPr>
          <a:lstStyle/>
          <a:p>
            <a:pPr algn="just">
              <a:lnSpc>
                <a:spcPct val="150000"/>
              </a:lnSpc>
              <a:spcAft>
                <a:spcPts val="800"/>
              </a:spcAft>
            </a:pPr>
            <a:r>
              <a:rPr lang="fr-FR"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hình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cảm</a:t>
            </a:r>
            <a:r>
              <a:rPr lang="en-US" sz="3200" dirty="0">
                <a:latin typeface="Times New Roman"/>
                <a:ea typeface="Calibri"/>
                <a:cs typeface="Times New Roman"/>
              </a:rPr>
              <a:t>, </a:t>
            </a:r>
            <a:r>
              <a:rPr lang="en-US" sz="3200" dirty="0" err="1">
                <a:latin typeface="Times New Roman"/>
                <a:ea typeface="Calibri"/>
                <a:cs typeface="Times New Roman"/>
              </a:rPr>
              <a:t>làm</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câu</a:t>
            </a:r>
            <a:r>
              <a:rPr lang="en-US" sz="3200" dirty="0">
                <a:latin typeface="Times New Roman"/>
                <a:ea typeface="Calibri"/>
                <a:cs typeface="Times New Roman"/>
              </a:rPr>
              <a:t> </a:t>
            </a:r>
            <a:r>
              <a:rPr lang="en-US" sz="3200" dirty="0" err="1">
                <a:latin typeface="Times New Roman"/>
                <a:ea typeface="Calibri"/>
                <a:cs typeface="Times New Roman"/>
              </a:rPr>
              <a:t>văn</a:t>
            </a:r>
            <a:r>
              <a:rPr lang="en-US" sz="3200" dirty="0">
                <a:latin typeface="Times New Roman"/>
                <a:ea typeface="Calibri"/>
                <a:cs typeface="Times New Roman"/>
              </a:rPr>
              <a:t> </a:t>
            </a:r>
            <a:r>
              <a:rPr lang="en-US" sz="3200" dirty="0" err="1">
                <a:latin typeface="Times New Roman"/>
                <a:ea typeface="Calibri"/>
                <a:cs typeface="Times New Roman"/>
              </a:rPr>
              <a:t>thêm</a:t>
            </a:r>
            <a:r>
              <a:rPr lang="en-US" sz="3200" dirty="0">
                <a:latin typeface="Times New Roman"/>
                <a:ea typeface="Calibri"/>
                <a:cs typeface="Times New Roman"/>
              </a:rPr>
              <a:t> </a:t>
            </a:r>
            <a:r>
              <a:rPr lang="en-US" sz="3200" dirty="0" err="1">
                <a:latin typeface="Times New Roman"/>
                <a:ea typeface="Calibri"/>
                <a:cs typeface="Times New Roman"/>
              </a:rPr>
              <a:t>sinh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hấp</a:t>
            </a:r>
            <a:r>
              <a:rPr lang="en-US" sz="3200" dirty="0">
                <a:latin typeface="Times New Roman"/>
                <a:ea typeface="Calibri"/>
                <a:cs typeface="Times New Roman"/>
              </a:rPr>
              <a:t> </a:t>
            </a:r>
            <a:r>
              <a:rPr lang="en-US" sz="3200" dirty="0" err="1">
                <a:latin typeface="Times New Roman"/>
                <a:ea typeface="Calibri"/>
                <a:cs typeface="Times New Roman"/>
              </a:rPr>
              <a:t>dẫn</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thời</a:t>
            </a:r>
            <a:r>
              <a:rPr lang="en-US" sz="3200" dirty="0">
                <a:latin typeface="Times New Roman"/>
                <a:ea typeface="Calibri"/>
                <a:cs typeface="Times New Roman"/>
              </a:rPr>
              <a:t> </a:t>
            </a:r>
            <a:r>
              <a:rPr lang="en-US" sz="3200" dirty="0" err="1">
                <a:latin typeface="Times New Roman"/>
                <a:ea typeface="Calibri"/>
                <a:cs typeface="Times New Roman"/>
              </a:rPr>
              <a:t>nhấn</a:t>
            </a:r>
            <a:r>
              <a:rPr lang="en-US" sz="3200" dirty="0">
                <a:latin typeface="Times New Roman"/>
                <a:ea typeface="Calibri"/>
                <a:cs typeface="Times New Roman"/>
              </a:rPr>
              <a:t> </a:t>
            </a:r>
            <a:r>
              <a:rPr lang="en-US" sz="3200" dirty="0" err="1">
                <a:latin typeface="Times New Roman"/>
                <a:ea typeface="Calibri"/>
                <a:cs typeface="Times New Roman"/>
              </a:rPr>
              <a:t>mạnh</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phẩm</a:t>
            </a:r>
            <a:r>
              <a:rPr lang="en-US" sz="3200" dirty="0">
                <a:latin typeface="Times New Roman"/>
                <a:ea typeface="Calibri"/>
                <a:cs typeface="Times New Roman"/>
              </a:rPr>
              <a:t> </a:t>
            </a:r>
            <a:r>
              <a:rPr lang="en-US" sz="3200" dirty="0" err="1">
                <a:latin typeface="Times New Roman"/>
                <a:ea typeface="Calibri"/>
                <a:cs typeface="Times New Roman"/>
              </a:rPr>
              <a:t>chất</a:t>
            </a:r>
            <a:r>
              <a:rPr lang="en-US" sz="3200" dirty="0">
                <a:latin typeface="Times New Roman"/>
                <a:ea typeface="Calibri"/>
                <a:cs typeface="Times New Roman"/>
              </a:rPr>
              <a:t> </a:t>
            </a:r>
            <a:r>
              <a:rPr lang="en-US" sz="3200" dirty="0" err="1">
                <a:latin typeface="Times New Roman"/>
                <a:ea typeface="Calibri"/>
                <a:cs typeface="Times New Roman"/>
              </a:rPr>
              <a:t>cao</a:t>
            </a:r>
            <a:r>
              <a:rPr lang="en-US" sz="3200" dirty="0">
                <a:latin typeface="Times New Roman"/>
                <a:ea typeface="Calibri"/>
                <a:cs typeface="Times New Roman"/>
              </a:rPr>
              <a:t> </a:t>
            </a:r>
            <a:r>
              <a:rPr lang="en-US" sz="3200" dirty="0" err="1">
                <a:latin typeface="Times New Roman"/>
                <a:ea typeface="Calibri"/>
                <a:cs typeface="Times New Roman"/>
              </a:rPr>
              <a:t>quý</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cây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những</a:t>
            </a:r>
            <a:r>
              <a:rPr lang="en-US" sz="3200" dirty="0">
                <a:latin typeface="Times New Roman"/>
                <a:ea typeface="Calibri"/>
                <a:cs typeface="Times New Roman"/>
              </a:rPr>
              <a:t> </a:t>
            </a:r>
            <a:r>
              <a:rPr lang="en-US" sz="3200" dirty="0" err="1">
                <a:latin typeface="Times New Roman"/>
                <a:ea typeface="Calibri"/>
                <a:cs typeface="Times New Roman"/>
              </a:rPr>
              <a:t>hành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đức</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giống</a:t>
            </a:r>
            <a:r>
              <a:rPr lang="en-US" sz="3200" dirty="0">
                <a:latin typeface="Times New Roman"/>
                <a:ea typeface="Calibri"/>
                <a:cs typeface="Times New Roman"/>
              </a:rPr>
              <a:t> con </a:t>
            </a:r>
            <a:r>
              <a:rPr lang="en-US" sz="3200" dirty="0" err="1">
                <a:latin typeface="Times New Roman"/>
                <a:ea typeface="Calibri"/>
                <a:cs typeface="Times New Roman"/>
              </a:rPr>
              <a:t>người</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253" y="5200650"/>
            <a:ext cx="2762251"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360" y="1318961"/>
            <a:ext cx="3600181" cy="209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381" y="2871996"/>
            <a:ext cx="3472115" cy="246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2926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wheel(1)">
                                      <p:cBhvr>
                                        <p:cTn id="15" dur="2000"/>
                                        <p:tgtEl>
                                          <p:spTgt spid="11269"/>
                                        </p:tgtEl>
                                      </p:cBhvr>
                                    </p:animEffect>
                                  </p:childTnLst>
                                </p:cTn>
                              </p:par>
                              <p:par>
                                <p:cTn id="16" presetID="21" presetClass="entr" presetSubtype="1"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wheel(1)">
                                      <p:cBhvr>
                                        <p:cTn id="18" dur="2000"/>
                                        <p:tgtEl>
                                          <p:spTgt spid="11270"/>
                                        </p:tgtEl>
                                      </p:cBhvr>
                                    </p:animEffect>
                                  </p:childTnLst>
                                </p:cTn>
                              </p:par>
                              <p:par>
                                <p:cTn id="19" presetID="21" presetClass="entr" presetSubtype="1"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wheel(1)">
                                      <p:cBhvr>
                                        <p:cTn id="21" dur="2000"/>
                                        <p:tgtEl>
                                          <p:spTgt spid="1126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smtClean="0">
                <a:solidFill>
                  <a:prstClr val="black"/>
                </a:solidFill>
                <a:latin typeface="Times New Roman" pitchFamily="18" charset="0"/>
                <a:cs typeface="Times New Roman" pitchFamily="18" charset="0"/>
              </a:rPr>
              <a:t>Bài</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tập</a:t>
            </a:r>
            <a:r>
              <a:rPr lang="en-US" sz="3200" b="1" dirty="0" smtClean="0">
                <a:solidFill>
                  <a:prstClr val="black"/>
                </a:solidFill>
                <a:latin typeface="Times New Roman" pitchFamily="18" charset="0"/>
                <a:cs typeface="Times New Roman" pitchFamily="18" charset="0"/>
              </a:rPr>
              <a:t> 3/SGK T100</a:t>
            </a:r>
            <a:r>
              <a:rPr lang="vi-VN" sz="3200" b="1" dirty="0" smtClean="0">
                <a:solidFill>
                  <a:prstClr val="black"/>
                </a:solidFill>
                <a:latin typeface="Times New Roman" pitchFamily="18" charset="0"/>
                <a:cs typeface="Times New Roman" pitchFamily="18" charset="0"/>
              </a:rPr>
              <a:t>. </a:t>
            </a:r>
            <a:endParaRPr lang="vi-VN" sz="3200" b="1" dirty="0">
              <a:solidFill>
                <a:prstClr val="black"/>
              </a:solidFill>
              <a:latin typeface="Times New Roman" pitchFamily="18" charset="0"/>
              <a:cs typeface="Times New Roman" pitchFamily="18" charset="0"/>
            </a:endParaRPr>
          </a:p>
        </p:txBody>
      </p:sp>
      <p:sp>
        <p:nvSpPr>
          <p:cNvPr id="5" name="Rectangle 4"/>
          <p:cNvSpPr/>
          <p:nvPr/>
        </p:nvSpPr>
        <p:spPr>
          <a:xfrm>
            <a:off x="3438660" y="573554"/>
            <a:ext cx="6439437" cy="1672253"/>
          </a:xfrm>
          <a:prstGeom prst="rect">
            <a:avLst/>
          </a:prstGeom>
        </p:spPr>
        <p:txBody>
          <a:bodyPr wrap="square">
            <a:spAutoFit/>
          </a:bodyPr>
          <a:lstStyle/>
          <a:p>
            <a:pPr algn="ctr">
              <a:lnSpc>
                <a:spcPct val="150000"/>
              </a:lnSpc>
              <a:spcAft>
                <a:spcPts val="800"/>
              </a:spcAft>
              <a:tabLst>
                <a:tab pos="90170" algn="l"/>
                <a:tab pos="180340" algn="l"/>
              </a:tabLst>
            </a:pPr>
            <a:r>
              <a:rPr lang="en-US" sz="3200" b="1" i="1" dirty="0" err="1">
                <a:latin typeface="Times New Roman"/>
                <a:ea typeface="Calibri"/>
                <a:cs typeface="Times New Roman"/>
              </a:rPr>
              <a:t>Đẽo</a:t>
            </a:r>
            <a:r>
              <a:rPr lang="en-US" sz="3200" b="1" i="1" dirty="0">
                <a:latin typeface="Times New Roman"/>
                <a:ea typeface="Calibri"/>
                <a:cs typeface="Times New Roman"/>
              </a:rPr>
              <a:t> </a:t>
            </a:r>
            <a:r>
              <a:rPr lang="en-US" sz="3200" b="1" i="1" dirty="0" err="1">
                <a:latin typeface="Times New Roman"/>
                <a:ea typeface="Calibri"/>
                <a:cs typeface="Times New Roman"/>
              </a:rPr>
              <a:t>cày</a:t>
            </a:r>
            <a:r>
              <a:rPr lang="en-US" sz="3200" b="1" i="1" dirty="0">
                <a:latin typeface="Times New Roman"/>
                <a:ea typeface="Calibri"/>
                <a:cs typeface="Times New Roman"/>
              </a:rPr>
              <a:t> </a:t>
            </a:r>
            <a:r>
              <a:rPr lang="en-US" sz="3200" b="1" i="1" dirty="0" err="1">
                <a:latin typeface="Times New Roman"/>
                <a:ea typeface="Calibri"/>
                <a:cs typeface="Times New Roman"/>
              </a:rPr>
              <a:t>theo</a:t>
            </a:r>
            <a:r>
              <a:rPr lang="en-US" sz="3200" b="1" i="1" dirty="0">
                <a:latin typeface="Times New Roman"/>
                <a:ea typeface="Calibri"/>
                <a:cs typeface="Times New Roman"/>
              </a:rPr>
              <a:t> ý </a:t>
            </a:r>
            <a:r>
              <a:rPr lang="en-US" sz="3200" b="1" i="1" dirty="0" err="1">
                <a:latin typeface="Times New Roman"/>
                <a:ea typeface="Calibri"/>
                <a:cs typeface="Times New Roman"/>
              </a:rPr>
              <a:t>người</a:t>
            </a:r>
            <a:r>
              <a:rPr lang="en-US" sz="3200" b="1" i="1" dirty="0">
                <a:latin typeface="Times New Roman"/>
                <a:ea typeface="Calibri"/>
                <a:cs typeface="Times New Roman"/>
              </a:rPr>
              <a:t> ta</a:t>
            </a:r>
            <a:endParaRPr lang="en-US" sz="2400" b="1" dirty="0">
              <a:latin typeface="Calibri"/>
              <a:ea typeface="Calibri"/>
              <a:cs typeface="Times New Roman"/>
            </a:endParaRPr>
          </a:p>
          <a:p>
            <a:pPr algn="ctr">
              <a:lnSpc>
                <a:spcPct val="150000"/>
              </a:lnSpc>
              <a:spcAft>
                <a:spcPts val="800"/>
              </a:spcAft>
              <a:tabLst>
                <a:tab pos="90170" algn="l"/>
                <a:tab pos="180340" algn="l"/>
              </a:tabLst>
            </a:pPr>
            <a:r>
              <a:rPr lang="en-US" sz="3200" b="1" i="1" dirty="0" err="1">
                <a:latin typeface="Times New Roman"/>
                <a:ea typeface="Calibri"/>
                <a:cs typeface="Times New Roman"/>
              </a:rPr>
              <a:t>Sẽ</a:t>
            </a:r>
            <a:r>
              <a:rPr lang="en-US" sz="3200" b="1" i="1" dirty="0">
                <a:latin typeface="Times New Roman"/>
                <a:ea typeface="Calibri"/>
                <a:cs typeface="Times New Roman"/>
              </a:rPr>
              <a:t> </a:t>
            </a:r>
            <a:r>
              <a:rPr lang="en-US" sz="3200" b="1" i="1" dirty="0" err="1">
                <a:latin typeface="Times New Roman"/>
                <a:ea typeface="Calibri"/>
                <a:cs typeface="Times New Roman"/>
              </a:rPr>
              <a:t>thành</a:t>
            </a:r>
            <a:r>
              <a:rPr lang="en-US" sz="3200" b="1" i="1" dirty="0">
                <a:latin typeface="Times New Roman"/>
                <a:ea typeface="Calibri"/>
                <a:cs typeface="Times New Roman"/>
              </a:rPr>
              <a:t> </a:t>
            </a:r>
            <a:r>
              <a:rPr lang="en-US" sz="3200" b="1" i="1" dirty="0" err="1">
                <a:latin typeface="Times New Roman"/>
                <a:ea typeface="Calibri"/>
                <a:cs typeface="Times New Roman"/>
              </a:rPr>
              <a:t>khúc</a:t>
            </a:r>
            <a:r>
              <a:rPr lang="en-US" sz="3200" b="1" i="1" dirty="0">
                <a:latin typeface="Times New Roman"/>
                <a:ea typeface="Calibri"/>
                <a:cs typeface="Times New Roman"/>
              </a:rPr>
              <a:t> </a:t>
            </a:r>
            <a:r>
              <a:rPr lang="en-US" sz="3200" b="1" i="1" dirty="0" err="1">
                <a:latin typeface="Times New Roman"/>
                <a:ea typeface="Calibri"/>
                <a:cs typeface="Times New Roman"/>
              </a:rPr>
              <a:t>gỗ</a:t>
            </a:r>
            <a:r>
              <a:rPr lang="en-US" sz="3200" b="1" i="1" dirty="0">
                <a:latin typeface="Times New Roman"/>
                <a:ea typeface="Calibri"/>
                <a:cs typeface="Times New Roman"/>
              </a:rPr>
              <a:t> </a:t>
            </a:r>
            <a:r>
              <a:rPr lang="en-US" sz="3200" b="1" i="1" dirty="0" err="1">
                <a:latin typeface="Times New Roman"/>
                <a:ea typeface="Calibri"/>
                <a:cs typeface="Times New Roman"/>
              </a:rPr>
              <a:t>chẳng</a:t>
            </a:r>
            <a:r>
              <a:rPr lang="en-US" sz="3200" b="1" i="1" dirty="0">
                <a:latin typeface="Times New Roman"/>
                <a:ea typeface="Calibri"/>
                <a:cs typeface="Times New Roman"/>
              </a:rPr>
              <a:t> </a:t>
            </a:r>
            <a:r>
              <a:rPr lang="en-US" sz="3200" b="1" i="1" dirty="0" err="1">
                <a:latin typeface="Times New Roman"/>
                <a:ea typeface="Calibri"/>
                <a:cs typeface="Times New Roman"/>
              </a:rPr>
              <a:t>ra</a:t>
            </a:r>
            <a:r>
              <a:rPr lang="en-US" sz="3200" b="1" i="1" dirty="0">
                <a:latin typeface="Times New Roman"/>
                <a:ea typeface="Calibri"/>
                <a:cs typeface="Times New Roman"/>
              </a:rPr>
              <a:t> </a:t>
            </a:r>
            <a:r>
              <a:rPr lang="en-US" sz="3200" b="1" i="1" dirty="0" err="1">
                <a:latin typeface="Times New Roman"/>
                <a:ea typeface="Calibri"/>
                <a:cs typeface="Times New Roman"/>
              </a:rPr>
              <a:t>việc</a:t>
            </a:r>
            <a:r>
              <a:rPr lang="en-US" sz="3200" b="1" i="1" dirty="0">
                <a:latin typeface="Times New Roman"/>
                <a:ea typeface="Calibri"/>
                <a:cs typeface="Times New Roman"/>
              </a:rPr>
              <a:t> </a:t>
            </a:r>
            <a:r>
              <a:rPr lang="en-US" sz="3200" b="1" i="1" dirty="0" err="1">
                <a:latin typeface="Times New Roman"/>
                <a:ea typeface="Calibri"/>
                <a:cs typeface="Times New Roman"/>
              </a:rPr>
              <a:t>gì</a:t>
            </a:r>
            <a:endParaRPr lang="en-US" sz="2400" b="1" dirty="0">
              <a:effectLst/>
              <a:latin typeface="Calibri"/>
              <a:ea typeface="Calibri"/>
              <a:cs typeface="Times New Roman"/>
            </a:endParaRPr>
          </a:p>
        </p:txBody>
      </p:sp>
      <p:sp>
        <p:nvSpPr>
          <p:cNvPr id="3" name="Rectangle 2"/>
          <p:cNvSpPr/>
          <p:nvPr/>
        </p:nvSpPr>
        <p:spPr>
          <a:xfrm>
            <a:off x="150255" y="2048355"/>
            <a:ext cx="6096000" cy="1569660"/>
          </a:xfrm>
          <a:prstGeom prst="rect">
            <a:avLst/>
          </a:prstGeom>
        </p:spPr>
        <p:txBody>
          <a:bodyPr>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Liên</a:t>
            </a:r>
            <a:r>
              <a:rPr lang="en-US" sz="3200" dirty="0">
                <a:latin typeface="Times New Roman"/>
                <a:ea typeface="Calibri"/>
                <a:cs typeface="Times New Roman"/>
              </a:rPr>
              <a:t> </a:t>
            </a:r>
            <a:r>
              <a:rPr lang="en-US" sz="3200" dirty="0" err="1">
                <a:latin typeface="Times New Roman"/>
                <a:ea typeface="Calibri"/>
                <a:cs typeface="Times New Roman"/>
              </a:rPr>
              <a:t>tưởng</a:t>
            </a:r>
            <a:r>
              <a:rPr lang="en-US" sz="3200" dirty="0">
                <a:latin typeface="Times New Roman"/>
                <a:ea typeface="Calibri"/>
                <a:cs typeface="Times New Roman"/>
              </a:rPr>
              <a:t> </a:t>
            </a:r>
            <a:r>
              <a:rPr lang="en-US" sz="3200" dirty="0" err="1">
                <a:latin typeface="Times New Roman"/>
                <a:ea typeface="Calibri"/>
                <a:cs typeface="Times New Roman"/>
              </a:rPr>
              <a:t>đến</a:t>
            </a:r>
            <a:r>
              <a:rPr lang="en-US" sz="3200" dirty="0">
                <a:latin typeface="Times New Roman"/>
                <a:ea typeface="Calibri"/>
                <a:cs typeface="Times New Roman"/>
              </a:rPr>
              <a:t> </a:t>
            </a:r>
            <a:r>
              <a:rPr lang="en-US" sz="3200" dirty="0" err="1">
                <a:latin typeface="Times New Roman"/>
                <a:ea typeface="Calibri"/>
                <a:cs typeface="Times New Roman"/>
              </a:rPr>
              <a:t>thành</a:t>
            </a:r>
            <a:r>
              <a:rPr lang="en-US" sz="3200" dirty="0">
                <a:latin typeface="Times New Roman"/>
                <a:ea typeface="Calibri"/>
                <a:cs typeface="Times New Roman"/>
              </a:rPr>
              <a:t> </a:t>
            </a:r>
            <a:r>
              <a:rPr lang="en-US" sz="3200" dirty="0" err="1">
                <a:latin typeface="Times New Roman"/>
                <a:ea typeface="Calibri"/>
                <a:cs typeface="Times New Roman"/>
              </a:rPr>
              <a:t>ngữ</a:t>
            </a:r>
            <a:r>
              <a:rPr lang="en-US" sz="3200" dirty="0">
                <a:latin typeface="Times New Roman"/>
                <a:ea typeface="Calibri"/>
                <a:cs typeface="Times New Roman"/>
              </a:rPr>
              <a:t>: </a:t>
            </a:r>
            <a:r>
              <a:rPr lang="en-US" sz="3200" dirty="0" err="1">
                <a:latin typeface="Times New Roman"/>
                <a:ea typeface="Calibri"/>
                <a:cs typeface="Times New Roman"/>
              </a:rPr>
              <a:t>Đẽo</a:t>
            </a:r>
            <a:r>
              <a:rPr lang="en-US" sz="3200" dirty="0">
                <a:latin typeface="Times New Roman"/>
                <a:ea typeface="Calibri"/>
                <a:cs typeface="Times New Roman"/>
              </a:rPr>
              <a:t> </a:t>
            </a:r>
            <a:r>
              <a:rPr lang="en-US" sz="3200" dirty="0" err="1">
                <a:latin typeface="Times New Roman"/>
                <a:ea typeface="Calibri"/>
                <a:cs typeface="Times New Roman"/>
              </a:rPr>
              <a:t>cày</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dirty="0" err="1">
                <a:latin typeface="Times New Roman"/>
                <a:ea typeface="Calibri"/>
                <a:cs typeface="Times New Roman"/>
              </a:rPr>
              <a:t>đường</a:t>
            </a:r>
            <a:r>
              <a:rPr lang="en-US" sz="3200" dirty="0" smtClean="0">
                <a:latin typeface="Times New Roman"/>
                <a:ea typeface="Calibri"/>
                <a:cs typeface="Times New Roman"/>
              </a:rPr>
              <a:t>;</a:t>
            </a:r>
            <a:endParaRPr lang="en-US" sz="2400" dirty="0">
              <a:latin typeface="Calibri"/>
              <a:ea typeface="Calibri"/>
              <a:cs typeface="Times New Roman"/>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342" y="2390659"/>
            <a:ext cx="4881095" cy="42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0659" y="3851782"/>
            <a:ext cx="6096000" cy="2554545"/>
          </a:xfrm>
          <a:prstGeom prst="rect">
            <a:avLst/>
          </a:prstGeom>
        </p:spPr>
        <p:txBody>
          <a:bodyPr>
            <a:spAutoFit/>
          </a:bodyPr>
          <a:lstStyle/>
          <a:p>
            <a:pPr lvl="0" algn="just"/>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rPr>
              <a:t> Ý </a:t>
            </a:r>
            <a:r>
              <a:rPr lang="en-US" sz="3200" dirty="0" err="1">
                <a:solidFill>
                  <a:prstClr val="black"/>
                </a:solidFill>
                <a:latin typeface="Times New Roman"/>
                <a:ea typeface="Calibri"/>
              </a:rPr>
              <a:t>nghĩa</a:t>
            </a:r>
            <a:r>
              <a:rPr lang="en-US" sz="3200" dirty="0">
                <a:solidFill>
                  <a:prstClr val="black"/>
                </a:solidFill>
                <a:latin typeface="Times New Roman"/>
                <a:ea typeface="Calibri"/>
              </a:rPr>
              <a:t>: </a:t>
            </a:r>
            <a:r>
              <a:rPr lang="en-US" sz="3200" dirty="0" err="1">
                <a:solidFill>
                  <a:prstClr val="black"/>
                </a:solidFill>
                <a:latin typeface="Times New Roman"/>
                <a:ea typeface="Calibri"/>
              </a:rPr>
              <a:t>những</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độc</a:t>
            </a:r>
            <a:r>
              <a:rPr lang="en-US" sz="3200" dirty="0">
                <a:solidFill>
                  <a:prstClr val="black"/>
                </a:solidFill>
                <a:latin typeface="Times New Roman"/>
                <a:ea typeface="Calibri"/>
              </a:rPr>
              <a:t> </a:t>
            </a:r>
            <a:r>
              <a:rPr lang="en-US" sz="3200" dirty="0" err="1">
                <a:solidFill>
                  <a:prstClr val="black"/>
                </a:solidFill>
                <a:latin typeface="Times New Roman"/>
                <a:ea typeface="Calibri"/>
              </a:rPr>
              <a:t>lập</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có</a:t>
            </a:r>
            <a:r>
              <a:rPr lang="en-US" sz="3200" dirty="0">
                <a:solidFill>
                  <a:prstClr val="black"/>
                </a:solidFill>
                <a:latin typeface="Times New Roman"/>
                <a:ea typeface="Calibri"/>
              </a:rPr>
              <a:t> </a:t>
            </a:r>
            <a:r>
              <a:rPr lang="en-US" sz="3200" dirty="0" err="1">
                <a:solidFill>
                  <a:prstClr val="black"/>
                </a:solidFill>
                <a:latin typeface="Times New Roman"/>
                <a:ea typeface="Calibri"/>
              </a:rPr>
              <a:t>chính</a:t>
            </a:r>
            <a:r>
              <a:rPr lang="en-US" sz="3200" dirty="0">
                <a:solidFill>
                  <a:prstClr val="black"/>
                </a:solidFill>
                <a:latin typeface="Times New Roman"/>
                <a:ea typeface="Calibri"/>
              </a:rPr>
              <a:t>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riêng</a:t>
            </a:r>
            <a:r>
              <a:rPr lang="en-US" sz="3200" dirty="0">
                <a:solidFill>
                  <a:prstClr val="black"/>
                </a:solidFill>
                <a:latin typeface="Times New Roman"/>
                <a:ea typeface="Calibri"/>
              </a:rPr>
              <a:t>, </a:t>
            </a:r>
            <a:r>
              <a:rPr lang="en-US" sz="3200" dirty="0" err="1">
                <a:solidFill>
                  <a:prstClr val="black"/>
                </a:solidFill>
                <a:latin typeface="Times New Roman"/>
                <a:ea typeface="Calibri"/>
              </a:rPr>
              <a:t>luôn</a:t>
            </a:r>
            <a:r>
              <a:rPr lang="en-US" sz="3200" dirty="0">
                <a:solidFill>
                  <a:prstClr val="black"/>
                </a:solidFill>
                <a:latin typeface="Times New Roman"/>
                <a:ea typeface="Calibri"/>
              </a:rPr>
              <a:t> </a:t>
            </a:r>
            <a:r>
              <a:rPr lang="en-US" sz="3200" dirty="0" err="1">
                <a:solidFill>
                  <a:prstClr val="black"/>
                </a:solidFill>
                <a:latin typeface="Times New Roman"/>
                <a:ea typeface="Calibri"/>
              </a:rPr>
              <a:t>bị</a:t>
            </a:r>
            <a:r>
              <a:rPr lang="en-US" sz="3200" dirty="0">
                <a:solidFill>
                  <a:prstClr val="black"/>
                </a:solidFill>
                <a:latin typeface="Times New Roman"/>
                <a:ea typeface="Calibri"/>
              </a:rPr>
              <a:t> </a:t>
            </a:r>
            <a:r>
              <a:rPr lang="en-US" sz="3200" dirty="0" err="1">
                <a:solidFill>
                  <a:prstClr val="black"/>
                </a:solidFill>
                <a:latin typeface="Times New Roman"/>
                <a:ea typeface="Calibri"/>
              </a:rPr>
              <a:t>tác</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động</a:t>
            </a:r>
            <a:r>
              <a:rPr lang="en-US" sz="3200" dirty="0">
                <a:solidFill>
                  <a:prstClr val="black"/>
                </a:solidFill>
                <a:latin typeface="Times New Roman"/>
                <a:ea typeface="Calibri"/>
              </a:rPr>
              <a:t> </a:t>
            </a:r>
            <a:r>
              <a:rPr lang="en-US" sz="3200" dirty="0" err="1">
                <a:solidFill>
                  <a:prstClr val="black"/>
                </a:solidFill>
                <a:latin typeface="Times New Roman"/>
                <a:ea typeface="Calibri"/>
              </a:rPr>
              <a:t>và</a:t>
            </a:r>
            <a:r>
              <a:rPr lang="en-US" sz="3200" dirty="0">
                <a:solidFill>
                  <a:prstClr val="black"/>
                </a:solidFill>
                <a:latin typeface="Times New Roman"/>
                <a:ea typeface="Calibri"/>
              </a:rPr>
              <a:t> </a:t>
            </a:r>
            <a:r>
              <a:rPr lang="en-US" sz="3200" dirty="0" err="1">
                <a:solidFill>
                  <a:prstClr val="black"/>
                </a:solidFill>
                <a:latin typeface="Times New Roman"/>
                <a:ea typeface="Calibri"/>
              </a:rPr>
              <a:t>thay</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đổi</a:t>
            </a:r>
            <a:r>
              <a:rPr lang="en-US" sz="3200" dirty="0">
                <a:solidFill>
                  <a:prstClr val="black"/>
                </a:solidFill>
                <a:latin typeface="Times New Roman"/>
                <a:ea typeface="Calibri"/>
              </a:rPr>
              <a:t> </a:t>
            </a:r>
            <a:r>
              <a:rPr lang="en-US" sz="3200" dirty="0" err="1">
                <a:solidFill>
                  <a:prstClr val="black"/>
                </a:solidFill>
                <a:latin typeface="Times New Roman"/>
                <a:ea typeface="Calibri"/>
              </a:rPr>
              <a:t>theo</a:t>
            </a:r>
            <a:r>
              <a:rPr lang="en-US" sz="3200" dirty="0">
                <a:solidFill>
                  <a:prstClr val="black"/>
                </a:solidFill>
                <a:latin typeface="Times New Roman"/>
                <a:ea typeface="Calibri"/>
              </a:rPr>
              <a:t> ý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khác</a:t>
            </a:r>
            <a:r>
              <a:rPr lang="en-US" sz="3200" dirty="0">
                <a:solidFill>
                  <a:prstClr val="black"/>
                </a:solidFill>
                <a:latin typeface="Times New Roman"/>
                <a:ea typeface="Calibri"/>
              </a:rPr>
              <a:t> </a:t>
            </a:r>
            <a:r>
              <a:rPr lang="en-US" sz="3200" dirty="0" err="1">
                <a:solidFill>
                  <a:prstClr val="black"/>
                </a:solidFill>
                <a:latin typeface="Times New Roman"/>
                <a:ea typeface="Calibri"/>
              </a:rPr>
              <a:t>thì</a:t>
            </a:r>
            <a:r>
              <a:rPr lang="en-US" sz="3200" dirty="0">
                <a:solidFill>
                  <a:prstClr val="black"/>
                </a:solidFill>
                <a:latin typeface="Times New Roman"/>
                <a:ea typeface="Calibri"/>
              </a:rPr>
              <a:t> </a:t>
            </a:r>
            <a:r>
              <a:rPr lang="en-US" sz="3200" dirty="0" err="1">
                <a:solidFill>
                  <a:prstClr val="black"/>
                </a:solidFill>
                <a:latin typeface="Times New Roman"/>
                <a:ea typeface="Calibri"/>
              </a:rPr>
              <a:t>làm</a:t>
            </a:r>
            <a:r>
              <a:rPr lang="en-US" sz="3200" dirty="0">
                <a:solidFill>
                  <a:prstClr val="black"/>
                </a:solidFill>
                <a:latin typeface="Times New Roman"/>
                <a:ea typeface="Calibri"/>
              </a:rPr>
              <a:t> </a:t>
            </a:r>
            <a:r>
              <a:rPr lang="en-US" sz="3200" dirty="0" err="1">
                <a:solidFill>
                  <a:prstClr val="black"/>
                </a:solidFill>
                <a:latin typeface="Times New Roman"/>
                <a:ea typeface="Calibri"/>
              </a:rPr>
              <a:t>việc</a:t>
            </a:r>
            <a:r>
              <a:rPr lang="en-US" sz="3200" dirty="0">
                <a:solidFill>
                  <a:prstClr val="black"/>
                </a:solidFill>
                <a:latin typeface="Times New Roman"/>
                <a:ea typeface="Calibri"/>
              </a:rPr>
              <a:t> </a:t>
            </a:r>
            <a:r>
              <a:rPr lang="en-US" sz="3200" dirty="0" err="1">
                <a:solidFill>
                  <a:prstClr val="black"/>
                </a:solidFill>
                <a:latin typeface="Times New Roman"/>
                <a:ea typeface="Calibri"/>
              </a:rPr>
              <a:t>gì</a:t>
            </a:r>
            <a:r>
              <a:rPr lang="en-US" sz="3200" dirty="0">
                <a:solidFill>
                  <a:prstClr val="black"/>
                </a:solidFill>
                <a:latin typeface="Times New Roman"/>
                <a:ea typeface="Calibri"/>
              </a:rPr>
              <a:t> </a:t>
            </a:r>
            <a:r>
              <a:rPr lang="en-US" sz="3200" dirty="0" err="1">
                <a:solidFill>
                  <a:prstClr val="black"/>
                </a:solidFill>
                <a:latin typeface="Times New Roman"/>
                <a:ea typeface="Calibri"/>
              </a:rPr>
              <a:t>cũng</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đạt</a:t>
            </a:r>
            <a:r>
              <a:rPr lang="en-US" sz="3200" dirty="0">
                <a:solidFill>
                  <a:prstClr val="black"/>
                </a:solidFill>
                <a:latin typeface="Times New Roman"/>
                <a:ea typeface="Calibri"/>
              </a:rPr>
              <a:t> </a:t>
            </a:r>
            <a:r>
              <a:rPr lang="en-US" sz="3200" dirty="0" err="1">
                <a:solidFill>
                  <a:prstClr val="black"/>
                </a:solidFill>
                <a:latin typeface="Times New Roman"/>
                <a:ea typeface="Calibri"/>
              </a:rPr>
              <a:t>được</a:t>
            </a:r>
            <a:r>
              <a:rPr lang="en-US" sz="3200" dirty="0">
                <a:solidFill>
                  <a:prstClr val="black"/>
                </a:solidFill>
                <a:latin typeface="Times New Roman"/>
                <a:ea typeface="Calibri"/>
              </a:rPr>
              <a:t> </a:t>
            </a:r>
            <a:r>
              <a:rPr lang="en-US" sz="3200" dirty="0" err="1">
                <a:solidFill>
                  <a:prstClr val="black"/>
                </a:solidFill>
                <a:latin typeface="Times New Roman"/>
                <a:ea typeface="Calibri"/>
              </a:rPr>
              <a:t>kết</a:t>
            </a:r>
            <a:r>
              <a:rPr lang="en-US" sz="3200" dirty="0">
                <a:solidFill>
                  <a:prstClr val="black"/>
                </a:solidFill>
                <a:latin typeface="Times New Roman"/>
                <a:ea typeface="Calibri"/>
              </a:rPr>
              <a:t> </a:t>
            </a:r>
            <a:r>
              <a:rPr lang="en-US" sz="3200" dirty="0" err="1">
                <a:solidFill>
                  <a:prstClr val="black"/>
                </a:solidFill>
                <a:latin typeface="Times New Roman"/>
                <a:ea typeface="Calibri"/>
              </a:rPr>
              <a:t>quả</a:t>
            </a:r>
            <a:r>
              <a:rPr lang="en-US" sz="3200" dirty="0">
                <a:solidFill>
                  <a:prstClr val="black"/>
                </a:solidFill>
                <a:latin typeface="Times New Roman"/>
                <a:ea typeface="Calibri"/>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4095218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barn(inVertical)">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80" y="1604641"/>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958644" y="3291290"/>
            <a:ext cx="4098629"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Trò chơi</a:t>
            </a:r>
          </a:p>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AI NHANH HƠN</a:t>
            </a:r>
            <a:endParaRPr lang="zh-CN" altLang="en-US" sz="3733" dirty="0">
              <a:solidFill>
                <a:srgbClr val="FFFFFF"/>
              </a:solidFill>
              <a:latin typeface="#9Slide04 Chonburi" pitchFamily="2" charset="-34"/>
              <a:ea typeface="微软雅黑" panose="020B0503020204020204" pitchFamily="34" charset="-122"/>
              <a:cs typeface="#9Slide04 Chonburi" pitchFamily="2" charset="-34"/>
            </a:endParaRPr>
          </a:p>
        </p:txBody>
      </p:sp>
      <p:sp>
        <p:nvSpPr>
          <p:cNvPr id="25" name="MH_Other_2"/>
          <p:cNvSpPr/>
          <p:nvPr>
            <p:custDataLst>
              <p:tags r:id="rId3"/>
            </p:custDataLst>
          </p:nvPr>
        </p:nvSpPr>
        <p:spPr>
          <a:xfrm>
            <a:off x="5025738" y="1408951"/>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267"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1314754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4</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5</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6</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7</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914473"/>
            <a:ext cx="7518400" cy="1323439"/>
          </a:xfrm>
          <a:prstGeom prst="rect">
            <a:avLst/>
          </a:prstGeom>
          <a:noFill/>
        </p:spPr>
        <p:txBody>
          <a:bodyPr wrap="square" rtlCol="0">
            <a:spAutoFit/>
          </a:bodyPr>
          <a:lstStyle/>
          <a:p>
            <a:r>
              <a:rPr lang="vi-VN" sz="4000" dirty="0">
                <a:latin typeface="Times New Roman" pitchFamily="18" charset="0"/>
                <a:cs typeface="Times New Roman" pitchFamily="18" charset="0"/>
              </a:rPr>
              <a:t>Câu </a:t>
            </a:r>
            <a:r>
              <a:rPr lang="en-US" sz="4000" dirty="0" smtClean="0">
                <a:latin typeface="Times New Roman" pitchFamily="18" charset="0"/>
                <a:cs typeface="Times New Roman" pitchFamily="18" charset="0"/>
              </a:rPr>
              <a:t>1</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Có mấy kiểu hoán dụ cơ bản?</a:t>
            </a:r>
            <a:endParaRPr lang="en-US" sz="40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 action="ppaction://noaction"/>
          </p:cNvPr>
          <p:cNvSpPr/>
          <p:nvPr/>
        </p:nvSpPr>
        <p:spPr>
          <a:xfrm>
            <a:off x="10829702"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38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1909651" y="3236893"/>
            <a:ext cx="5253149"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gọi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4969101"/>
            <a:ext cx="43688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tên sự vật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59436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L</a:t>
            </a:r>
            <a:r>
              <a:rPr lang="vi-VN" sz="2800" dirty="0" smtClean="0">
                <a:solidFill>
                  <a:srgbClr val="002060"/>
                </a:solidFill>
                <a:latin typeface="Times New Roman" pitchFamily="18" charset="0"/>
                <a:cs typeface="Times New Roman" pitchFamily="18" charset="0"/>
              </a:rPr>
              <a:t>ấy </a:t>
            </a:r>
            <a:r>
              <a:rPr lang="vi-VN" sz="2800" dirty="0">
                <a:solidFill>
                  <a:srgbClr val="002060"/>
                </a:solidFill>
                <a:latin typeface="Times New Roman" pitchFamily="18" charset="0"/>
                <a:cs typeface="Times New Roman" pitchFamily="18" charset="0"/>
              </a:rPr>
              <a:t>cái cụ thể để gọi tên cái trừu tượng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65915" y="-1300766"/>
            <a:ext cx="13612969" cy="4691666"/>
          </a:xfrm>
          <a:prstGeom prst="rect">
            <a:avLst/>
          </a:prstGeom>
        </p:spPr>
      </p:pic>
      <p:sp>
        <p:nvSpPr>
          <p:cNvPr id="39" name="TextBox 38"/>
          <p:cNvSpPr txBox="1"/>
          <p:nvPr/>
        </p:nvSpPr>
        <p:spPr>
          <a:xfrm>
            <a:off x="2540000" y="265900"/>
            <a:ext cx="7518400" cy="1754326"/>
          </a:xfrm>
          <a:prstGeom prst="rect">
            <a:avLst/>
          </a:prstGeom>
          <a:noFill/>
        </p:spPr>
        <p:txBody>
          <a:bodyPr wrap="square" rtlCol="0">
            <a:spAutoFit/>
          </a:bodyPr>
          <a:lstStyle/>
          <a:p>
            <a:r>
              <a:rPr lang="vi-VN" sz="3600" dirty="0">
                <a:solidFill>
                  <a:prstClr val="black"/>
                </a:solidFill>
                <a:latin typeface="Times New Roman" pitchFamily="18" charset="0"/>
                <a:cs typeface="Times New Roman" pitchFamily="18" charset="0"/>
              </a:rPr>
              <a:t>Câu </a:t>
            </a:r>
            <a:r>
              <a:rPr lang="en-US" sz="3600" dirty="0" smtClean="0">
                <a:solidFill>
                  <a:prstClr val="black"/>
                </a:solidFill>
                <a:latin typeface="Times New Roman" pitchFamily="18" charset="0"/>
                <a:cs typeface="Times New Roman" pitchFamily="18" charset="0"/>
              </a:rPr>
              <a:t>2</a:t>
            </a:r>
            <a:r>
              <a:rPr lang="vi-VN" sz="3600" dirty="0" smtClean="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Câu “</a:t>
            </a:r>
            <a:r>
              <a:rPr lang="vi-VN" sz="3600" i="1" dirty="0">
                <a:solidFill>
                  <a:prstClr val="black"/>
                </a:solidFill>
                <a:latin typeface="Times New Roman" pitchFamily="18" charset="0"/>
                <a:cs typeface="Times New Roman" pitchFamily="18" charset="0"/>
              </a:rPr>
              <a:t>Vì lợi ích mười năm trồng cây / Vì lợi ích trăm năm trồng người</a:t>
            </a:r>
            <a:r>
              <a:rPr lang="vi-VN" sz="3600" dirty="0">
                <a:solidFill>
                  <a:prstClr val="black"/>
                </a:solidFill>
                <a:latin typeface="Times New Roman" pitchFamily="18" charset="0"/>
                <a:cs typeface="Times New Roman" pitchFamily="18" charset="0"/>
              </a:rPr>
              <a:t>” sử dụng phép hoán dụ nào?</a:t>
            </a:r>
            <a:endParaRPr lang="en-US" sz="3600"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9347200" y="6077753"/>
            <a:ext cx="1016000" cy="685800"/>
          </a:xfrm>
          <a:prstGeom prst="star5">
            <a:avLst>
              <a:gd name="adj" fmla="val 22495"/>
              <a:gd name="hf" fmla="val 105146"/>
              <a:gd name="vf" fmla="val 11055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9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N</a:t>
            </a:r>
            <a:r>
              <a:rPr lang="vi-VN" sz="2800" dirty="0" smtClean="0">
                <a:solidFill>
                  <a:srgbClr val="002060"/>
                </a:solidFill>
                <a:latin typeface="Times New Roman" pitchFamily="18" charset="0"/>
                <a:cs typeface="Times New Roman" pitchFamily="18" charset="0"/>
              </a:rPr>
              <a:t>gười </a:t>
            </a:r>
            <a:r>
              <a:rPr lang="vi-VN" sz="2800" dirty="0">
                <a:solidFill>
                  <a:srgbClr val="002060"/>
                </a:solidFill>
                <a:latin typeface="Times New Roman" pitchFamily="18" charset="0"/>
                <a:cs typeface="Times New Roman" pitchFamily="18" charset="0"/>
              </a:rPr>
              <a:t>lao động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14800"/>
            <a:ext cx="4368800"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K</a:t>
            </a:r>
            <a:r>
              <a:rPr lang="vi-VN" sz="2800" dirty="0" smtClean="0">
                <a:solidFill>
                  <a:srgbClr val="002060"/>
                </a:solidFill>
                <a:latin typeface="Times New Roman" pitchFamily="18" charset="0"/>
                <a:cs typeface="Times New Roman" pitchFamily="18" charset="0"/>
              </a:rPr>
              <a:t>ết </a:t>
            </a:r>
            <a:r>
              <a:rPr lang="vi-VN" sz="2800" dirty="0">
                <a:solidFill>
                  <a:srgbClr val="002060"/>
                </a:solidFill>
                <a:latin typeface="Times New Roman" pitchFamily="18" charset="0"/>
                <a:cs typeface="Times New Roman" pitchFamily="18" charset="0"/>
              </a:rPr>
              <a:t>quả con người thu được trong lao động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599" y="5105400"/>
            <a:ext cx="4791635" cy="954107"/>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Q</a:t>
            </a:r>
            <a:r>
              <a:rPr lang="vi-VN" sz="2800" dirty="0" smtClean="0">
                <a:solidFill>
                  <a:srgbClr val="002060"/>
                </a:solidFill>
                <a:latin typeface="Times New Roman" pitchFamily="18" charset="0"/>
                <a:cs typeface="Times New Roman" pitchFamily="18" charset="0"/>
              </a:rPr>
              <a:t>uá </a:t>
            </a:r>
            <a:r>
              <a:rPr lang="vi-VN" sz="2800" dirty="0">
                <a:solidFill>
                  <a:srgbClr val="002060"/>
                </a:solidFill>
                <a:latin typeface="Times New Roman" pitchFamily="18" charset="0"/>
                <a:cs typeface="Times New Roman" pitchFamily="18" charset="0"/>
              </a:rPr>
              <a:t>trình lao động nặng nhọc, vất vả</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Công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việc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lao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1403797" y="-1094704"/>
            <a:ext cx="15092903" cy="4142704"/>
          </a:xfrm>
          <a:prstGeom prst="rect">
            <a:avLst/>
          </a:prstGeom>
        </p:spPr>
      </p:pic>
      <p:sp>
        <p:nvSpPr>
          <p:cNvPr id="5" name="TextBox 4"/>
          <p:cNvSpPr txBox="1"/>
          <p:nvPr/>
        </p:nvSpPr>
        <p:spPr>
          <a:xfrm>
            <a:off x="1564068" y="284150"/>
            <a:ext cx="10119932"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4. Trong câu ca dao, từ “mồ hôi” hoán dụ cho sự vật </a:t>
            </a:r>
            <a:r>
              <a:rPr lang="vi-VN" sz="3200" b="1" dirty="0" smtClean="0">
                <a:latin typeface="Times New Roman" pitchFamily="18" charset="0"/>
                <a:cs typeface="Times New Roman" pitchFamily="18" charset="0"/>
              </a:rPr>
              <a:t>gì:Mồ </a:t>
            </a:r>
            <a:r>
              <a:rPr lang="vi-VN" sz="3200" b="1" dirty="0">
                <a:latin typeface="Times New Roman" pitchFamily="18" charset="0"/>
                <a:cs typeface="Times New Roman" pitchFamily="18" charset="0"/>
              </a:rPr>
              <a:t>hôi mà đổ xuống </a:t>
            </a:r>
            <a:r>
              <a:rPr lang="vi-VN" sz="3200" b="1" dirty="0" smtClean="0">
                <a:latin typeface="Times New Roman" pitchFamily="18" charset="0"/>
                <a:cs typeface="Times New Roman" pitchFamily="18" charset="0"/>
              </a:rPr>
              <a:t>đồng</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Lúa </a:t>
            </a:r>
            <a:r>
              <a:rPr lang="vi-VN" sz="3200" b="1" dirty="0">
                <a:latin typeface="Times New Roman" pitchFamily="18" charset="0"/>
                <a:cs typeface="Times New Roman" pitchFamily="18" charset="0"/>
              </a:rPr>
              <a:t>mọc trùng trùng sáng cả đồi </a:t>
            </a:r>
            <a:r>
              <a:rPr lang="vi-VN" sz="3200" b="1" dirty="0" smtClean="0">
                <a:latin typeface="Times New Roman" pitchFamily="18" charset="0"/>
                <a:cs typeface="Times New Roman" pitchFamily="18" charset="0"/>
              </a:rPr>
              <a:t>nương</a:t>
            </a:r>
            <a:r>
              <a:rPr lang="en-US" sz="3200" b="1" dirty="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chỉ</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28" name="5-Point Star 27">
            <a:hlinkClick r:id="" action="ppaction://noaction"/>
          </p:cNvPr>
          <p:cNvSpPr/>
          <p:nvPr/>
        </p:nvSpPr>
        <p:spPr>
          <a:xfrm>
            <a:off x="10599271" y="606111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92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37"/>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105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5181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170152"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để gọi đối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cụ thể để chỉ trừu tượng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chỉ toàn thể</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9530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toàn thể</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37"/>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711200" y="-1068946"/>
            <a:ext cx="12395200" cy="3964546"/>
          </a:xfrm>
          <a:prstGeom prst="rect">
            <a:avLst/>
          </a:prstGeom>
        </p:spPr>
      </p:pic>
      <p:sp>
        <p:nvSpPr>
          <p:cNvPr id="5" name="TextBox 4"/>
          <p:cNvSpPr txBox="1"/>
          <p:nvPr/>
        </p:nvSpPr>
        <p:spPr>
          <a:xfrm>
            <a:off x="2032000" y="280897"/>
            <a:ext cx="8432800"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6. Câu thơ sau sử dụng phép hoán dụ nào</a:t>
            </a:r>
            <a:r>
              <a:rPr lang="vi-VN"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trái tim lớn lao đã giã từ cuộc </a:t>
            </a:r>
            <a:r>
              <a:rPr lang="vi-VN" sz="3200" b="1" i="1" dirty="0" smtClean="0">
                <a:latin typeface="Times New Roman" pitchFamily="18" charset="0"/>
                <a:cs typeface="Times New Roman" pitchFamily="18" charset="0"/>
              </a:rPr>
              <a:t>đời</a:t>
            </a:r>
            <a:endParaRPr lang="vi-VN" sz="3200" b="1" i="1" dirty="0">
              <a:latin typeface="Times New Roman" pitchFamily="18" charset="0"/>
              <a:cs typeface="Times New Roman" pitchFamily="18" charset="0"/>
            </a:endParaRPr>
          </a:p>
          <a:p>
            <a:pPr algn="ctr"/>
            <a:r>
              <a:rPr lang="vi-VN" sz="3200" b="1" i="1" dirty="0">
                <a:latin typeface="Times New Roman" pitchFamily="18" charset="0"/>
                <a:cs typeface="Times New Roman" pitchFamily="18" charset="0"/>
              </a:rPr>
              <a:t>Một khối óc lớn đã ngừng sống</a:t>
            </a:r>
            <a:endParaRPr lang="en-US" sz="3200" b="1" i="1"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6604000" y="4953000"/>
            <a:ext cx="965200" cy="723900"/>
          </a:xfrm>
          <a:prstGeom prst="rect">
            <a:avLst/>
          </a:prstGeom>
        </p:spPr>
      </p:pic>
      <p:pic>
        <p:nvPicPr>
          <p:cNvPr id="33" name="Picture 32"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4" name="Picture 33"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28" name="5-Point Star 27">
            <a:hlinkClick r:id="" action="ppaction://noaction"/>
          </p:cNvPr>
          <p:cNvSpPr/>
          <p:nvPr/>
        </p:nvSpPr>
        <p:spPr>
          <a:xfrm>
            <a:off x="10515600" y="615395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pic>
        <p:nvPicPr>
          <p:cNvPr id="2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67" y="3425780"/>
            <a:ext cx="12190992" cy="3432221"/>
          </a:xfrm>
          <a:prstGeom prst="rect">
            <a:avLst/>
          </a:prstGeom>
        </p:spPr>
      </p:pic>
    </p:spTree>
    <p:extLst>
      <p:ext uri="{BB962C8B-B14F-4D97-AF65-F5344CB8AC3E}">
        <p14:creationId xmlns:p14="http://schemas.microsoft.com/office/powerpoint/2010/main" val="665551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2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032000" y="3246566"/>
            <a:ext cx="563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921099" y="4018229"/>
            <a:ext cx="565203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921099" y="4977702"/>
            <a:ext cx="5927501"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9182497" y="5455216"/>
            <a:ext cx="700495"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8331200" y="373382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9" cstate="print"/>
          <a:stretch>
            <a:fillRect/>
          </a:stretch>
        </p:blipFill>
        <p:spPr>
          <a:xfrm>
            <a:off x="-592428" y="-1177620"/>
            <a:ext cx="13196552" cy="4644720"/>
          </a:xfrm>
          <a:prstGeom prst="rect">
            <a:avLst/>
          </a:prstGeom>
        </p:spPr>
      </p:pic>
      <p:sp>
        <p:nvSpPr>
          <p:cNvPr id="5" name="TextBox 4"/>
          <p:cNvSpPr txBox="1"/>
          <p:nvPr/>
        </p:nvSpPr>
        <p:spPr>
          <a:xfrm>
            <a:off x="1921099" y="175244"/>
            <a:ext cx="8432800" cy="1938992"/>
          </a:xfrm>
          <a:prstGeom prst="rect">
            <a:avLst/>
          </a:prstGeom>
          <a:noFill/>
        </p:spPr>
        <p:txBody>
          <a:bodyPr wrap="square" rtlCol="0">
            <a:spAutoFit/>
          </a:bodyPr>
          <a:lstStyle/>
          <a:p>
            <a:pPr algn="just"/>
            <a:r>
              <a:rPr lang="vi-VN" sz="4000" b="1" dirty="0">
                <a:latin typeface="Times New Roman" pitchFamily="18" charset="0"/>
                <a:cs typeface="Times New Roman" pitchFamily="18" charset="0"/>
              </a:rPr>
              <a:t>Câu </a:t>
            </a:r>
            <a:r>
              <a:rPr lang="en-US" sz="4000" b="1" dirty="0" smtClean="0">
                <a:latin typeface="Times New Roman" pitchFamily="18" charset="0"/>
                <a:cs typeface="Times New Roman" pitchFamily="18" charset="0"/>
              </a:rPr>
              <a:t>7</a:t>
            </a:r>
            <a:r>
              <a:rPr lang="vi-VN" sz="4000" b="1" dirty="0" smtClean="0">
                <a:latin typeface="Times New Roman" pitchFamily="18" charset="0"/>
                <a:cs typeface="Times New Roman" pitchFamily="18" charset="0"/>
              </a:rPr>
              <a:t>. </a:t>
            </a:r>
            <a:r>
              <a:rPr lang="vi-VN" sz="4000" b="1" dirty="0">
                <a:latin typeface="Times New Roman" pitchFamily="18" charset="0"/>
                <a:cs typeface="Times New Roman" pitchFamily="18" charset="0"/>
              </a:rPr>
              <a:t>Câu thơ “Trời xanh quen thói má hồng đánh ghen” thuộc kiểu hoán dụ nào?</a:t>
            </a:r>
            <a:endParaRPr lang="en-US" sz="40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10" cstate="print"/>
          <a:stretch>
            <a:fillRect/>
          </a:stretch>
        </p:blipFill>
        <p:spPr>
          <a:xfrm>
            <a:off x="7366000" y="5931809"/>
            <a:ext cx="965200" cy="723900"/>
          </a:xfrm>
          <a:prstGeom prst="rect">
            <a:avLst/>
          </a:prstGeom>
        </p:spPr>
      </p:pic>
      <p:pic>
        <p:nvPicPr>
          <p:cNvPr id="34" name="Picture 33" descr="sai.png"/>
          <p:cNvPicPr>
            <a:picLocks noChangeAspect="1"/>
          </p:cNvPicPr>
          <p:nvPr/>
        </p:nvPicPr>
        <p:blipFill>
          <a:blip r:embed="rId11" cstate="print"/>
          <a:stretch>
            <a:fillRect/>
          </a:stretch>
        </p:blipFill>
        <p:spPr>
          <a:xfrm>
            <a:off x="7315200" y="3236386"/>
            <a:ext cx="711200" cy="533400"/>
          </a:xfrm>
          <a:prstGeom prst="rect">
            <a:avLst/>
          </a:prstGeom>
        </p:spPr>
      </p:pic>
      <p:pic>
        <p:nvPicPr>
          <p:cNvPr id="35" name="Picture 34" descr="sai.png"/>
          <p:cNvPicPr>
            <a:picLocks noChangeAspect="1"/>
          </p:cNvPicPr>
          <p:nvPr/>
        </p:nvPicPr>
        <p:blipFill>
          <a:blip r:embed="rId11" cstate="print"/>
          <a:stretch>
            <a:fillRect/>
          </a:stretch>
        </p:blipFill>
        <p:spPr>
          <a:xfrm>
            <a:off x="7280141" y="4156840"/>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7366000" y="5181600"/>
            <a:ext cx="711200" cy="533400"/>
          </a:xfrm>
          <a:prstGeom prst="rect">
            <a:avLst/>
          </a:prstGeom>
        </p:spPr>
      </p:pic>
      <p:sp>
        <p:nvSpPr>
          <p:cNvPr id="29" name="5-Point Star 28">
            <a:hlinkClick r:id="" action="ppaction://noaction"/>
          </p:cNvPr>
          <p:cNvSpPr/>
          <p:nvPr/>
        </p:nvSpPr>
        <p:spPr>
          <a:xfrm>
            <a:off x="11023600" y="5995115"/>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11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9144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9144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9144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9144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16000" y="6019800"/>
            <a:ext cx="7112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1016000" y="3200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10160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10160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So </a:t>
            </a:r>
            <a:r>
              <a:rPr lang="en-US" sz="2800" dirty="0" err="1" smtClean="0">
                <a:solidFill>
                  <a:srgbClr val="002060"/>
                </a:solidFill>
                <a:latin typeface="Times New Roman" pitchFamily="18" charset="0"/>
                <a:cs typeface="Times New Roman" pitchFamily="18" charset="0"/>
              </a:rPr>
              <a:t>sánh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01521" y="-875763"/>
            <a:ext cx="13986456" cy="4266663"/>
          </a:xfrm>
          <a:prstGeom prst="rect">
            <a:avLst/>
          </a:prstGeom>
        </p:spPr>
      </p:pic>
      <p:sp>
        <p:nvSpPr>
          <p:cNvPr id="39" name="TextBox 38"/>
          <p:cNvSpPr txBox="1"/>
          <p:nvPr/>
        </p:nvSpPr>
        <p:spPr>
          <a:xfrm>
            <a:off x="2191555" y="585994"/>
            <a:ext cx="9028090" cy="1754326"/>
          </a:xfrm>
          <a:prstGeom prst="rect">
            <a:avLst/>
          </a:prstGeom>
          <a:noFill/>
        </p:spPr>
        <p:txBody>
          <a:bodyPr wrap="square" rtlCol="0">
            <a:spAutoFit/>
          </a:bodyPr>
          <a:lstStyle/>
          <a:p>
            <a:pPr algn="just"/>
            <a:r>
              <a:rPr lang="vi-VN" sz="3600" b="1" dirty="0">
                <a:solidFill>
                  <a:prstClr val="black"/>
                </a:solidFill>
                <a:latin typeface="Times New Roman" pitchFamily="18" charset="0"/>
                <a:cs typeface="Times New Roman" pitchFamily="18" charset="0"/>
              </a:rPr>
              <a:t>Câu </a:t>
            </a:r>
            <a:r>
              <a:rPr lang="en-US" sz="3600" b="1" dirty="0" smtClean="0">
                <a:solidFill>
                  <a:prstClr val="black"/>
                </a:solidFill>
                <a:latin typeface="Times New Roman" pitchFamily="18" charset="0"/>
                <a:cs typeface="Times New Roman" pitchFamily="18" charset="0"/>
              </a:rPr>
              <a:t>8</a:t>
            </a:r>
            <a:r>
              <a:rPr lang="vi-VN" sz="3600" b="1" dirty="0" smtClean="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Trong câu “Nó là chân sút cừ của đội bóng” từ “chân sút cừ” sử dụng biện pháp </a:t>
            </a:r>
            <a:r>
              <a:rPr lang="en-US" sz="3600" b="1" dirty="0" err="1" smtClean="0">
                <a:solidFill>
                  <a:prstClr val="black"/>
                </a:solidFill>
                <a:latin typeface="Times New Roman" pitchFamily="18" charset="0"/>
                <a:cs typeface="Times New Roman" pitchFamily="18" charset="0"/>
              </a:rPr>
              <a:t>nghệ</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thuật</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gì</a:t>
            </a:r>
            <a:endParaRPr lang="en-US" sz="3600" b="1"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10711645"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21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52832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08201" y="4096944"/>
            <a:ext cx="5613399"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896035" y="5057509"/>
            <a:ext cx="630816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2524963" y="-1538568"/>
            <a:ext cx="15975974" cy="4434168"/>
          </a:xfrm>
          <a:prstGeom prst="rect">
            <a:avLst/>
          </a:prstGeom>
        </p:spPr>
      </p:pic>
      <p:sp>
        <p:nvSpPr>
          <p:cNvPr id="29" name="TextBox 28"/>
          <p:cNvSpPr txBox="1"/>
          <p:nvPr/>
        </p:nvSpPr>
        <p:spPr>
          <a:xfrm>
            <a:off x="718670" y="-37843"/>
            <a:ext cx="10871200" cy="1754326"/>
          </a:xfrm>
          <a:prstGeom prst="rect">
            <a:avLst/>
          </a:prstGeom>
          <a:noFill/>
        </p:spPr>
        <p:txBody>
          <a:bodyPr wrap="square" rtlCol="0">
            <a:spAutoFit/>
          </a:bodyPr>
          <a:lstStyle/>
          <a:p>
            <a:pPr algn="ctr"/>
            <a:r>
              <a:rPr lang="vi-VN" sz="3600" b="1" dirty="0">
                <a:solidFill>
                  <a:prstClr val="black"/>
                </a:solidFill>
                <a:latin typeface="Times New Roman" pitchFamily="18" charset="0"/>
                <a:cs typeface="Times New Roman" pitchFamily="18" charset="0"/>
              </a:rPr>
              <a:t>Câu 7. Hai câu thơ dưới đây thuộc kiểu hoán dụ </a:t>
            </a:r>
            <a:r>
              <a:rPr lang="vi-VN" sz="3600" b="1" dirty="0" smtClean="0">
                <a:solidFill>
                  <a:prstClr val="black"/>
                </a:solidFill>
                <a:latin typeface="Times New Roman" pitchFamily="18" charset="0"/>
                <a:cs typeface="Times New Roman" pitchFamily="18" charset="0"/>
              </a:rPr>
              <a:t>nào?</a:t>
            </a: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Vì </a:t>
            </a:r>
            <a:r>
              <a:rPr lang="vi-VN" sz="3600" b="1" dirty="0">
                <a:solidFill>
                  <a:prstClr val="black"/>
                </a:solidFill>
                <a:latin typeface="Times New Roman" pitchFamily="18" charset="0"/>
                <a:cs typeface="Times New Roman" pitchFamily="18" charset="0"/>
              </a:rPr>
              <a:t>sao? Trái đất nặng ân tình</a:t>
            </a:r>
          </a:p>
          <a:p>
            <a:pPr algn="ctr"/>
            <a:r>
              <a:rPr lang="en-US" sz="3600" b="1" dirty="0" smtClean="0">
                <a:solidFill>
                  <a:prstClr val="black"/>
                </a:solidFill>
                <a:latin typeface="Times New Roman" pitchFamily="18" charset="0"/>
                <a:cs typeface="Times New Roman" pitchFamily="18" charset="0"/>
              </a:rPr>
              <a:t>		</a:t>
            </a:r>
            <a:r>
              <a:rPr lang="vi-VN" sz="3600" b="1" dirty="0" smtClean="0">
                <a:solidFill>
                  <a:prstClr val="black"/>
                </a:solidFill>
                <a:latin typeface="Times New Roman" pitchFamily="18" charset="0"/>
                <a:cs typeface="Times New Roman" pitchFamily="18" charset="0"/>
              </a:rPr>
              <a:t>Nhắc </a:t>
            </a:r>
            <a:r>
              <a:rPr lang="vi-VN" sz="3600" b="1" dirty="0">
                <a:solidFill>
                  <a:prstClr val="black"/>
                </a:solidFill>
                <a:latin typeface="Times New Roman" pitchFamily="18" charset="0"/>
                <a:cs typeface="Times New Roman" pitchFamily="18" charset="0"/>
              </a:rPr>
              <a:t>mãi tên người Hồ Chí Minh</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7721600" y="3163149"/>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7848600" y="410462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123518" y="509522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8204200" y="5992906"/>
            <a:ext cx="711200" cy="533400"/>
          </a:xfrm>
          <a:prstGeom prst="rect">
            <a:avLst/>
          </a:prstGeom>
        </p:spPr>
      </p:pic>
      <p:sp>
        <p:nvSpPr>
          <p:cNvPr id="30" name="5-Point Star 29">
            <a:hlinkClick r:id="" action="ppaction://noaction"/>
          </p:cNvPr>
          <p:cNvSpPr/>
          <p:nvPr/>
        </p:nvSpPr>
        <p:spPr>
          <a:xfrm>
            <a:off x="10874189" y="606462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hình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tính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nhạc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cho</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lời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văn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Nhấn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mạnh</a:t>
            </a:r>
            <a:r>
              <a:rPr lang="en-US" sz="2800" dirty="0" smtClean="0">
                <a:solidFill>
                  <a:srgbClr val="002060"/>
                </a:solidFill>
                <a:latin typeface="Times New Roman" pitchFamily="18" charset="0"/>
                <a:cs typeface="Times New Roman" pitchFamily="18" charset="0"/>
              </a:rPr>
              <a:t> ý </a:t>
            </a:r>
            <a:r>
              <a:rPr lang="en-US" sz="2800" dirty="0" err="1" smtClean="0">
                <a:solidFill>
                  <a:srgbClr val="002060"/>
                </a:solidFill>
                <a:latin typeface="Times New Roman" pitchFamily="18" charset="0"/>
                <a:cs typeface="Times New Roman" pitchFamily="18" charset="0"/>
              </a:rPr>
              <a:t>diễn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đạt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Tăng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sức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gợi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1162734"/>
            <a:ext cx="7518400" cy="646331"/>
          </a:xfrm>
          <a:prstGeom prst="rect">
            <a:avLst/>
          </a:prstGeom>
          <a:noFill/>
        </p:spPr>
        <p:txBody>
          <a:bodyPr wrap="square" rtlCol="0">
            <a:spAutoFit/>
          </a:bodyPr>
          <a:lstStyle/>
          <a:p>
            <a:r>
              <a:rPr lang="en-US" sz="3600" b="1" dirty="0" err="1" smtClean="0">
                <a:solidFill>
                  <a:prstClr val="black"/>
                </a:solidFill>
                <a:latin typeface="Times New Roman" pitchFamily="18" charset="0"/>
                <a:cs typeface="Times New Roman" pitchFamily="18" charset="0"/>
              </a:rPr>
              <a:t>Câu</a:t>
            </a:r>
            <a:r>
              <a:rPr lang="en-US" sz="3600" b="1" dirty="0" smtClean="0">
                <a:solidFill>
                  <a:prstClr val="black"/>
                </a:solidFill>
                <a:latin typeface="Times New Roman" pitchFamily="18" charset="0"/>
                <a:cs typeface="Times New Roman" pitchFamily="18" charset="0"/>
              </a:rPr>
              <a:t> 9. </a:t>
            </a:r>
            <a:r>
              <a:rPr lang="en-US" sz="3600" b="1" dirty="0" err="1" smtClean="0">
                <a:solidFill>
                  <a:prstClr val="black"/>
                </a:solidFill>
                <a:latin typeface="Times New Roman" pitchFamily="18" charset="0"/>
                <a:cs typeface="Times New Roman" pitchFamily="18" charset="0"/>
              </a:rPr>
              <a:t>Tác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dụng</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của</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hoán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dụ</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là</a:t>
            </a:r>
            <a:r>
              <a:rPr lang="en-US" sz="3600" b="1" dirty="0" smtClean="0">
                <a:solidFill>
                  <a:prstClr val="black"/>
                </a:solidFill>
                <a:latin typeface="Times New Roman" pitchFamily="18" charset="0"/>
                <a:cs typeface="Times New Roman" pitchFamily="18" charset="0"/>
              </a:rPr>
              <a:t> </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rId11" action="ppaction://hlinksldjump"/>
          </p:cNvPr>
          <p:cNvSpPr/>
          <p:nvPr/>
        </p:nvSpPr>
        <p:spPr>
          <a:xfrm>
            <a:off x="10668000" y="602892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190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B</a:t>
            </a:r>
            <a:endParaRPr lang="en-US" sz="2800" b="1" dirty="0">
              <a:solidFill>
                <a:prstClr val="black"/>
              </a:solidFill>
              <a:latin typeface="Times New Roman" pitchFamily="18" charset="0"/>
              <a:cs typeface="Times New Roman" pitchFamily="18" charset="0"/>
            </a:endParaRP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D</a:t>
            </a:r>
            <a:endParaRPr lang="en-US" sz="2800" b="1" dirty="0">
              <a:solidFill>
                <a:prstClr val="black"/>
              </a:solidFill>
              <a:latin typeface="Times New Roman" pitchFamily="18" charset="0"/>
              <a:cs typeface="Times New Roman" pitchFamily="18" charset="0"/>
            </a:endParaRP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C</a:t>
            </a:r>
            <a:endParaRPr lang="en-US" sz="2800" b="1" dirty="0">
              <a:solidFill>
                <a:prstClr val="black"/>
              </a:solidFill>
              <a:latin typeface="Times New Roman" pitchFamily="18" charset="0"/>
              <a:cs typeface="Times New Roman" pitchFamily="18" charset="0"/>
            </a:endParaRP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A</a:t>
            </a:r>
            <a:endParaRPr lang="en-US" sz="2800" b="1" dirty="0">
              <a:solidFill>
                <a:prstClr val="black"/>
              </a:solidFill>
              <a:latin typeface="Times New Roman" pitchFamily="18" charset="0"/>
              <a:cs typeface="Times New Roman" pitchFamily="18" charset="0"/>
            </a:endParaRP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Nhân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Hoán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Ẩn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smtClean="0">
                <a:solidFill>
                  <a:srgbClr val="002060"/>
                </a:solidFill>
                <a:latin typeface="Times New Roman" pitchFamily="18" charset="0"/>
                <a:cs typeface="Times New Roman" pitchFamily="18" charset="0"/>
              </a:rPr>
              <a:t>Cả</a:t>
            </a:r>
            <a:r>
              <a:rPr lang="en-US" sz="2800" dirty="0" smtClean="0">
                <a:solidFill>
                  <a:srgbClr val="002060"/>
                </a:solidFill>
                <a:latin typeface="Times New Roman" pitchFamily="18" charset="0"/>
                <a:cs typeface="Times New Roman" pitchFamily="18" charset="0"/>
              </a:rPr>
              <a:t> A, B, C </a:t>
            </a:r>
            <a:r>
              <a:rPr lang="en-US" sz="2800" dirty="0" err="1" smtClean="0">
                <a:solidFill>
                  <a:srgbClr val="002060"/>
                </a:solidFill>
                <a:latin typeface="Times New Roman" pitchFamily="18" charset="0"/>
                <a:cs typeface="Times New Roman" pitchFamily="18" charset="0"/>
              </a:rPr>
              <a:t>đều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sai</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solidFill>
                  <a:srgbClr val="FF0000"/>
                </a:solidFill>
                <a:latin typeface="Times New Roman" pitchFamily="18" charset="0"/>
                <a:cs typeface="Times New Roman" pitchFamily="18" charset="0"/>
              </a:rPr>
              <a:t>HẾT GIỜ</a:t>
            </a:r>
            <a:endParaRPr lang="en-US" dirty="0">
              <a:solidFill>
                <a:srgbClr val="FF0000"/>
              </a:solidFill>
              <a:latin typeface="Times New Roman" pitchFamily="18" charset="0"/>
              <a:cs typeface="Times New Roman" pitchFamily="18" charset="0"/>
            </a:endParaRPr>
          </a:p>
        </p:txBody>
      </p:sp>
      <p:pic>
        <p:nvPicPr>
          <p:cNvPr id="26" name="Picture 25" descr="112.png"/>
          <p:cNvPicPr>
            <a:picLocks noChangeAspect="1"/>
          </p:cNvPicPr>
          <p:nvPr/>
        </p:nvPicPr>
        <p:blipFill>
          <a:blip r:embed="rId8" cstate="print"/>
          <a:stretch>
            <a:fillRect/>
          </a:stretch>
        </p:blipFill>
        <p:spPr>
          <a:xfrm>
            <a:off x="-2380129" y="-1371600"/>
            <a:ext cx="16486093" cy="4648200"/>
          </a:xfrm>
          <a:prstGeom prst="rect">
            <a:avLst/>
          </a:prstGeom>
        </p:spPr>
      </p:pic>
      <p:sp>
        <p:nvSpPr>
          <p:cNvPr id="5" name="TextBox 4"/>
          <p:cNvSpPr txBox="1"/>
          <p:nvPr/>
        </p:nvSpPr>
        <p:spPr>
          <a:xfrm>
            <a:off x="1116885" y="-59011"/>
            <a:ext cx="9906715" cy="1938992"/>
          </a:xfrm>
          <a:prstGeom prst="rect">
            <a:avLst/>
          </a:prstGeom>
          <a:noFill/>
        </p:spPr>
        <p:txBody>
          <a:bodyPr wrap="square" rtlCol="0">
            <a:spAutoFit/>
          </a:bodyPr>
          <a:lstStyle/>
          <a:p>
            <a:pPr algn="just"/>
            <a:r>
              <a:rPr lang="en-US" sz="4000" dirty="0" err="1" smtClean="0">
                <a:latin typeface="Times New Roman" pitchFamily="18" charset="0"/>
                <a:cs typeface="Times New Roman" pitchFamily="18" charset="0"/>
              </a:rPr>
              <a:t>Câu</a:t>
            </a:r>
            <a:r>
              <a:rPr lang="en-US" sz="4000" dirty="0" smtClean="0">
                <a:latin typeface="Times New Roman" pitchFamily="18" charset="0"/>
                <a:cs typeface="Times New Roman" pitchFamily="18" charset="0"/>
              </a:rPr>
              <a:t> 10</a:t>
            </a:r>
            <a:r>
              <a:rPr lang="vi-VN"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Trong câu "</a:t>
            </a:r>
            <a:r>
              <a:rPr lang="vi-VN" sz="4000" i="1" dirty="0">
                <a:latin typeface="Times New Roman" pitchFamily="18" charset="0"/>
                <a:cs typeface="Times New Roman" pitchFamily="18" charset="0"/>
              </a:rPr>
              <a:t>Trận Điện Biên Phủ đã làm chấn động toàn cầu"</a:t>
            </a:r>
            <a:r>
              <a:rPr lang="vi-VN" sz="4000" dirty="0">
                <a:latin typeface="Times New Roman" pitchFamily="18" charset="0"/>
                <a:cs typeface="Times New Roman" pitchFamily="18" charset="0"/>
              </a:rPr>
              <a:t> thì cụm từ "</a:t>
            </a:r>
            <a:r>
              <a:rPr lang="vi-VN" sz="4000" i="1" dirty="0">
                <a:latin typeface="Times New Roman" pitchFamily="18" charset="0"/>
                <a:cs typeface="Times New Roman" pitchFamily="18" charset="0"/>
              </a:rPr>
              <a:t>trận Điện Biên Phủ</a:t>
            </a:r>
            <a:r>
              <a:rPr lang="vi-VN" sz="4000" dirty="0">
                <a:latin typeface="Times New Roman" pitchFamily="18" charset="0"/>
                <a:cs typeface="Times New Roman" pitchFamily="18" charset="0"/>
              </a:rPr>
              <a:t>" được dùng theo biện pháp tu từ </a:t>
            </a:r>
            <a:r>
              <a:rPr lang="vi-VN" sz="4000" dirty="0" smtClean="0">
                <a:latin typeface="Times New Roman" pitchFamily="18" charset="0"/>
                <a:cs typeface="Times New Roman" pitchFamily="18" charset="0"/>
              </a:rPr>
              <a:t>nào?</a:t>
            </a:r>
            <a:endParaRPr lang="en-US" sz="4000"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32" name="5-Point Star 31">
            <a:hlinkClick r:id="rId11" action="ppaction://hlinksldjump"/>
          </p:cNvPr>
          <p:cNvSpPr/>
          <p:nvPr/>
        </p:nvSpPr>
        <p:spPr>
          <a:xfrm>
            <a:off x="11176000" y="61722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19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smtClean="0">
                <a:solidFill>
                  <a:srgbClr val="00B050"/>
                </a:solidFill>
                <a:latin typeface="Times New Roman" pitchFamily="18" charset="0"/>
                <a:ea typeface="华康海报体W12(P)" pitchFamily="82" charset="-122"/>
                <a:cs typeface="Times New Roman" pitchFamily="18" charset="0"/>
              </a:rPr>
              <a:t>VẬN DỤNG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28162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5A0118C5-4F8D-4CF4-BADD-53FEACC6C4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xmlns="" id="{F98F79A4-A6C7-4101-B1E9-27E05CB7CF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xmlns="" id="{79AFCB35-9C04-4524-A0B1-57FF6865D0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292659"/>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xmlns="" id="{D11AD2AD-0BA0-4DD3-8EEA-84686A0E71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6" y="732392"/>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 name="Content Placeholder 2">
            <a:extLst>
              <a:ext uri="{FF2B5EF4-FFF2-40B4-BE49-F238E27FC236}">
                <a16:creationId xmlns:a16="http://schemas.microsoft.com/office/drawing/2014/main" xmlns="" id="{6EB8F268-8993-2247-84E5-23EA92015BA6}"/>
              </a:ext>
            </a:extLst>
          </p:cNvPr>
          <p:cNvSpPr>
            <a:spLocks noGrp="1"/>
          </p:cNvSpPr>
          <p:nvPr>
            <p:ph idx="1"/>
          </p:nvPr>
        </p:nvSpPr>
        <p:spPr>
          <a:xfrm>
            <a:off x="1545466" y="1058881"/>
            <a:ext cx="5817772" cy="4801013"/>
          </a:xfrm>
          <a:solidFill>
            <a:schemeClr val="bg2">
              <a:lumMod val="90000"/>
            </a:schemeClr>
          </a:solidFill>
          <a:ln>
            <a:solidFill>
              <a:schemeClr val="tx2">
                <a:lumMod val="90000"/>
                <a:lumOff val="10000"/>
              </a:schemeClr>
            </a:solidFill>
          </a:ln>
        </p:spPr>
        <p:txBody>
          <a:bodyPr anchor="ctr">
            <a:noAutofit/>
          </a:bodyPr>
          <a:lstStyle/>
          <a:p>
            <a:pPr marL="0" marR="0" indent="0" algn="just">
              <a:lnSpc>
                <a:spcPct val="150000"/>
              </a:lnSpc>
              <a:spcBef>
                <a:spcPts val="0"/>
              </a:spcBef>
              <a:spcAft>
                <a:spcPts val="800"/>
              </a:spcAft>
              <a:buNone/>
              <a:tabLst>
                <a:tab pos="90170" algn="l"/>
                <a:tab pos="180340" algn="l"/>
                <a:tab pos="270510" algn="l"/>
              </a:tabLst>
            </a:pP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già</a:t>
            </a:r>
            <a:r>
              <a:rPr lang="en-US" sz="3600" i="1" dirty="0">
                <a:latin typeface="Times New Roman"/>
                <a:ea typeface="Calibri"/>
                <a:cs typeface="Times New Roman"/>
              </a:rPr>
              <a:t> </a:t>
            </a:r>
            <a:r>
              <a:rPr lang="en-US" sz="3600" i="1" dirty="0" err="1">
                <a:latin typeface="Times New Roman"/>
                <a:ea typeface="Calibri"/>
                <a:cs typeface="Times New Roman"/>
              </a:rPr>
              <a:t>măng</a:t>
            </a:r>
            <a:r>
              <a:rPr lang="en-US" sz="3600" i="1" dirty="0">
                <a:latin typeface="Times New Roman"/>
                <a:ea typeface="Calibri"/>
                <a:cs typeface="Times New Roman"/>
              </a:rPr>
              <a:t> </a:t>
            </a:r>
            <a:r>
              <a:rPr lang="en-US" sz="3600" i="1" dirty="0" err="1">
                <a:latin typeface="Times New Roman"/>
                <a:ea typeface="Calibri"/>
                <a:cs typeface="Times New Roman"/>
              </a:rPr>
              <a:t>mọc</a:t>
            </a:r>
            <a:r>
              <a:rPr lang="en-US" sz="3600" dirty="0">
                <a:latin typeface="Times New Roman"/>
                <a:ea typeface="Calibri"/>
                <a:cs typeface="Times New Roman"/>
              </a:rPr>
              <a:t> </a:t>
            </a:r>
            <a:r>
              <a:rPr lang="en-US" sz="3600" dirty="0" err="1">
                <a:latin typeface="Times New Roman"/>
                <a:ea typeface="Calibri"/>
                <a:cs typeface="Times New Roman"/>
              </a:rPr>
              <a:t>là</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quen</a:t>
            </a:r>
            <a:r>
              <a:rPr lang="en-US" sz="3600" dirty="0">
                <a:latin typeface="Times New Roman"/>
                <a:ea typeface="Calibri"/>
                <a:cs typeface="Times New Roman"/>
              </a:rPr>
              <a:t> </a:t>
            </a:r>
            <a:r>
              <a:rPr lang="en-US" sz="3600" dirty="0" err="1">
                <a:latin typeface="Times New Roman"/>
                <a:ea typeface="Calibri"/>
                <a:cs typeface="Times New Roman"/>
              </a:rPr>
              <a:t>thuộc</a:t>
            </a:r>
            <a:r>
              <a:rPr lang="en-US" sz="3600" dirty="0">
                <a:latin typeface="Times New Roman"/>
                <a:ea typeface="Calibri"/>
                <a:cs typeface="Times New Roman"/>
              </a:rPr>
              <a:t>. </a:t>
            </a:r>
            <a:r>
              <a:rPr lang="en-US" sz="3600" dirty="0" err="1">
                <a:latin typeface="Times New Roman"/>
                <a:ea typeface="Calibri"/>
                <a:cs typeface="Times New Roman"/>
              </a:rPr>
              <a:t>Dựa</a:t>
            </a:r>
            <a:r>
              <a:rPr lang="en-US" sz="3600" dirty="0">
                <a:latin typeface="Times New Roman"/>
                <a:ea typeface="Calibri"/>
                <a:cs typeface="Times New Roman"/>
              </a:rPr>
              <a:t> </a:t>
            </a:r>
            <a:r>
              <a:rPr lang="en-US" sz="3600" dirty="0" err="1">
                <a:latin typeface="Times New Roman"/>
                <a:ea typeface="Calibri"/>
                <a:cs typeface="Times New Roman"/>
              </a:rPr>
              <a:t>vào</a:t>
            </a:r>
            <a:r>
              <a:rPr lang="en-US" sz="3600" dirty="0">
                <a:latin typeface="Times New Roman"/>
                <a:ea typeface="Calibri"/>
                <a:cs typeface="Times New Roman"/>
              </a:rPr>
              <a:t> </a:t>
            </a:r>
            <a:r>
              <a:rPr lang="en-US" sz="3600" dirty="0" err="1">
                <a:latin typeface="Times New Roman"/>
                <a:ea typeface="Calibri"/>
                <a:cs typeface="Times New Roman"/>
              </a:rPr>
              <a:t>bài</a:t>
            </a:r>
            <a:r>
              <a:rPr lang="en-US" sz="3600" dirty="0">
                <a:latin typeface="Times New Roman"/>
                <a:ea typeface="Calibri"/>
                <a:cs typeface="Times New Roman"/>
              </a:rPr>
              <a:t> </a:t>
            </a:r>
            <a:r>
              <a:rPr lang="en-US" sz="3600" dirty="0" smtClean="0">
                <a:latin typeface="Times New Roman"/>
                <a:ea typeface="Calibri"/>
                <a:cs typeface="Times New Roman"/>
              </a:rPr>
              <a:t>“</a:t>
            </a:r>
            <a:r>
              <a:rPr lang="en-US" sz="3600" i="1" dirty="0" err="1" smtClean="0">
                <a:latin typeface="Times New Roman"/>
                <a:ea typeface="Calibri"/>
                <a:cs typeface="Times New Roman"/>
              </a:rPr>
              <a:t>Cây</a:t>
            </a:r>
            <a:r>
              <a:rPr lang="en-US" sz="3600" i="1" dirty="0" smtClean="0">
                <a:latin typeface="Times New Roman"/>
                <a:ea typeface="Calibri"/>
                <a:cs typeface="Times New Roman"/>
              </a:rPr>
              <a:t> </a:t>
            </a: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Việt</a:t>
            </a:r>
            <a:r>
              <a:rPr lang="en-US" sz="3600" i="1" dirty="0">
                <a:latin typeface="Times New Roman"/>
                <a:ea typeface="Calibri"/>
                <a:cs typeface="Times New Roman"/>
              </a:rPr>
              <a:t> </a:t>
            </a:r>
            <a:r>
              <a:rPr lang="en-US" sz="3600" i="1" dirty="0" smtClean="0">
                <a:latin typeface="Times New Roman"/>
                <a:ea typeface="Calibri"/>
                <a:cs typeface="Times New Roman"/>
              </a:rPr>
              <a:t>Nam”</a:t>
            </a:r>
            <a:r>
              <a:rPr lang="en-US" sz="3600" dirty="0" smtClean="0">
                <a:latin typeface="Times New Roman"/>
                <a:ea typeface="Calibri"/>
                <a:cs typeface="Times New Roman"/>
              </a:rPr>
              <a:t>, </a:t>
            </a:r>
            <a:r>
              <a:rPr lang="en-US" sz="3600" dirty="0" err="1">
                <a:latin typeface="Times New Roman"/>
                <a:ea typeface="Calibri"/>
                <a:cs typeface="Times New Roman"/>
              </a:rPr>
              <a:t>hãy</a:t>
            </a:r>
            <a:r>
              <a:rPr lang="en-US" sz="3600" dirty="0">
                <a:latin typeface="Times New Roman"/>
                <a:ea typeface="Calibri"/>
                <a:cs typeface="Times New Roman"/>
              </a:rPr>
              <a:t> </a:t>
            </a:r>
            <a:r>
              <a:rPr lang="en-US" sz="3600" dirty="0" err="1">
                <a:latin typeface="Times New Roman"/>
                <a:ea typeface="Calibri"/>
                <a:cs typeface="Times New Roman"/>
              </a:rPr>
              <a:t>viết</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đoạn</a:t>
            </a:r>
            <a:r>
              <a:rPr lang="en-US" sz="3600" dirty="0">
                <a:latin typeface="Times New Roman"/>
                <a:ea typeface="Calibri"/>
                <a:cs typeface="Times New Roman"/>
              </a:rPr>
              <a:t> </a:t>
            </a:r>
            <a:r>
              <a:rPr lang="en-US" sz="3600" dirty="0" err="1">
                <a:latin typeface="Times New Roman"/>
                <a:ea typeface="Calibri"/>
                <a:cs typeface="Times New Roman"/>
              </a:rPr>
              <a:t>văn</a:t>
            </a:r>
            <a:r>
              <a:rPr lang="en-US" sz="3600" dirty="0">
                <a:latin typeface="Times New Roman"/>
                <a:ea typeface="Calibri"/>
                <a:cs typeface="Times New Roman"/>
              </a:rPr>
              <a:t> (5 – 7 </a:t>
            </a:r>
            <a:r>
              <a:rPr lang="en-US" sz="3600" dirty="0" err="1">
                <a:latin typeface="Times New Roman"/>
                <a:ea typeface="Calibri"/>
                <a:cs typeface="Times New Roman"/>
              </a:rPr>
              <a:t>dòng</a:t>
            </a:r>
            <a:r>
              <a:rPr lang="en-US" sz="3600" dirty="0">
                <a:latin typeface="Times New Roman"/>
                <a:ea typeface="Calibri"/>
                <a:cs typeface="Times New Roman"/>
              </a:rPr>
              <a:t>) </a:t>
            </a:r>
            <a:r>
              <a:rPr lang="en-US" sz="3600" dirty="0" err="1">
                <a:latin typeface="Times New Roman"/>
                <a:ea typeface="Calibri"/>
                <a:cs typeface="Times New Roman"/>
              </a:rPr>
              <a:t>nêu</a:t>
            </a:r>
            <a:r>
              <a:rPr lang="en-US" sz="3600" dirty="0">
                <a:latin typeface="Times New Roman"/>
                <a:ea typeface="Calibri"/>
                <a:cs typeface="Times New Roman"/>
              </a:rPr>
              <a:t> </a:t>
            </a:r>
            <a:r>
              <a:rPr lang="en-US" sz="3600" dirty="0" err="1">
                <a:latin typeface="Times New Roman"/>
                <a:ea typeface="Calibri"/>
                <a:cs typeface="Times New Roman"/>
              </a:rPr>
              <a:t>cách</a:t>
            </a:r>
            <a:r>
              <a:rPr lang="en-US" sz="3600" dirty="0">
                <a:latin typeface="Times New Roman"/>
                <a:ea typeface="Calibri"/>
                <a:cs typeface="Times New Roman"/>
              </a:rPr>
              <a:t> </a:t>
            </a:r>
            <a:r>
              <a:rPr lang="en-US" sz="3600" dirty="0" err="1">
                <a:latin typeface="Times New Roman"/>
                <a:ea typeface="Calibri"/>
                <a:cs typeface="Times New Roman"/>
              </a:rPr>
              <a:t>hiểu</a:t>
            </a:r>
            <a:r>
              <a:rPr lang="en-US" sz="3600" dirty="0">
                <a:latin typeface="Times New Roman"/>
                <a:ea typeface="Calibri"/>
                <a:cs typeface="Times New Roman"/>
              </a:rPr>
              <a:t> </a:t>
            </a:r>
            <a:r>
              <a:rPr lang="en-US" sz="3600" dirty="0" err="1">
                <a:latin typeface="Times New Roman"/>
                <a:ea typeface="Calibri"/>
                <a:cs typeface="Times New Roman"/>
              </a:rPr>
              <a:t>của</a:t>
            </a:r>
            <a:r>
              <a:rPr lang="en-US" sz="3600" dirty="0">
                <a:latin typeface="Times New Roman"/>
                <a:ea typeface="Calibri"/>
                <a:cs typeface="Times New Roman"/>
              </a:rPr>
              <a:t> </a:t>
            </a:r>
            <a:r>
              <a:rPr lang="en-US" sz="3600" dirty="0" err="1">
                <a:latin typeface="Times New Roman"/>
                <a:ea typeface="Calibri"/>
                <a:cs typeface="Times New Roman"/>
              </a:rPr>
              <a:t>em</a:t>
            </a:r>
            <a:r>
              <a:rPr lang="en-US" sz="3600" dirty="0">
                <a:latin typeface="Times New Roman"/>
                <a:ea typeface="Calibri"/>
                <a:cs typeface="Times New Roman"/>
              </a:rPr>
              <a:t> </a:t>
            </a:r>
            <a:r>
              <a:rPr lang="en-US" sz="3600" dirty="0" err="1">
                <a:latin typeface="Times New Roman"/>
                <a:ea typeface="Calibri"/>
                <a:cs typeface="Times New Roman"/>
              </a:rPr>
              <a:t>về</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này</a:t>
            </a:r>
            <a:r>
              <a:rPr lang="en-US" sz="3600" dirty="0">
                <a:latin typeface="Times New Roman"/>
                <a:ea typeface="Calibri"/>
                <a:cs typeface="Times New Roman"/>
              </a:rPr>
              <a:t>.</a:t>
            </a:r>
            <a:endParaRPr lang="en-US" sz="3600" dirty="0">
              <a:effectLst/>
              <a:latin typeface="Calibri"/>
              <a:ea typeface="Calibri"/>
              <a:cs typeface="Times New Roman"/>
            </a:endParaRPr>
          </a:p>
        </p:txBody>
      </p:sp>
      <p:sp>
        <p:nvSpPr>
          <p:cNvPr id="18" name="Freeform: Shape 17">
            <a:extLst>
              <a:ext uri="{FF2B5EF4-FFF2-40B4-BE49-F238E27FC236}">
                <a16:creationId xmlns:a16="http://schemas.microsoft.com/office/drawing/2014/main" xmlns="" id="{83C8019B-3985-409B-9B87-494B974EE9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xmlns="" id="{9E5C5460-229E-46C8-A712-CC317985420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xmlns="" id="{B85A4DB3-61AA-49A1-85A9-B3397CD519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descr="A picture containing text, toy, doll, vector graphics&#10;&#10;Description automatically generated">
            <a:extLst>
              <a:ext uri="{FF2B5EF4-FFF2-40B4-BE49-F238E27FC236}">
                <a16:creationId xmlns:a16="http://schemas.microsoft.com/office/drawing/2014/main" xmlns="" id="{48EE0095-6D12-0744-BDA2-969FA2F7A835}"/>
              </a:ext>
            </a:extLst>
          </p:cNvPr>
          <p:cNvPicPr>
            <a:picLocks noChangeAspect="1"/>
          </p:cNvPicPr>
          <p:nvPr/>
        </p:nvPicPr>
        <p:blipFill rotWithShape="1">
          <a:blip r:embed="rId2"/>
          <a:srcRect l="6629" r="12621"/>
          <a:stretch/>
        </p:blipFill>
        <p:spPr>
          <a:xfrm>
            <a:off x="7482625" y="871280"/>
            <a:ext cx="3953595"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xmlns="" id="{0C156BF8-7FF7-440F-BE2B-417DFFE8BFA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428633" y="5987150"/>
            <a:ext cx="1054467" cy="469689"/>
            <a:chOff x="9841624" y="4115729"/>
            <a:chExt cx="602169" cy="268223"/>
          </a:xfrm>
          <a:solidFill>
            <a:schemeClr val="tx1"/>
          </a:solidFill>
        </p:grpSpPr>
        <p:sp>
          <p:nvSpPr>
            <p:cNvPr id="25" name="Freeform: Shape 24">
              <a:extLst>
                <a:ext uri="{FF2B5EF4-FFF2-40B4-BE49-F238E27FC236}">
                  <a16:creationId xmlns:a16="http://schemas.microsoft.com/office/drawing/2014/main" xmlns="" id="{B7067280-C3E7-4DF6-A345-B9FEF6EF8D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xmlns="" id="{A78365A8-666B-4417-9D3C-554E6E6B2C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xmlns="" id="{E71CAAFA-0A31-4308-AB9F-B1C84ABDF9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xmlns="" id="{96AB1D25-144D-4BB4-A45C-60B8A094F4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xmlns="" id="{069F0FB4-779A-48FC-AC33-784F177C929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7" name="Picture 16">
            <a:extLst>
              <a:ext uri="{FF2B5EF4-FFF2-40B4-BE49-F238E27FC236}">
                <a16:creationId xmlns:a16="http://schemas.microsoft.com/office/drawing/2014/main" xmlns="" id="{509637F6-2BE5-D145-8031-DE1DC5FCD0D4}"/>
              </a:ext>
            </a:extLst>
          </p:cNvPr>
          <p:cNvPicPr>
            <a:picLocks noChangeAspect="1"/>
          </p:cNvPicPr>
          <p:nvPr/>
        </p:nvPicPr>
        <p:blipFill>
          <a:blip r:embed="rId3"/>
          <a:stretch>
            <a:fillRect/>
          </a:stretch>
        </p:blipFill>
        <p:spPr>
          <a:xfrm rot="20496997">
            <a:off x="-609666" y="4162381"/>
            <a:ext cx="2942900" cy="2677386"/>
          </a:xfrm>
          <a:prstGeom prst="rect">
            <a:avLst/>
          </a:prstGeom>
        </p:spPr>
      </p:pic>
    </p:spTree>
    <p:extLst>
      <p:ext uri="{BB962C8B-B14F-4D97-AF65-F5344CB8AC3E}">
        <p14:creationId xmlns:p14="http://schemas.microsoft.com/office/powerpoint/2010/main" val="17494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130692"/>
            <a:ext cx="9055632" cy="1311449"/>
          </a:xfrm>
          <a:prstGeom prst="rect">
            <a:avLst/>
          </a:prstGeom>
          <a:noFill/>
        </p:spPr>
        <p:txBody>
          <a:bodyPr wrap="square" rtlCol="0">
            <a:spAutoFit/>
          </a:bodyPr>
          <a:lstStyle/>
          <a:p>
            <a:pPr algn="ctr">
              <a:lnSpc>
                <a:spcPct val="150000"/>
              </a:lnSpc>
            </a:pPr>
            <a:r>
              <a:rPr lang="en-SG" altLang="zh-CN" sz="6000" b="1" dirty="0" err="1" smtClean="0">
                <a:solidFill>
                  <a:prstClr val="black"/>
                </a:solidFill>
                <a:latin typeface="Times New Roman" pitchFamily="18" charset="0"/>
                <a:ea typeface="华康海报体W12(P)" pitchFamily="82" charset="-122"/>
                <a:cs typeface="Times New Roman" pitchFamily="18" charset="0"/>
              </a:rPr>
              <a:t>Hướng</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dẫn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viết</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6000" b="1" dirty="0" smtClean="0">
                <a:solidFill>
                  <a:prstClr val="black"/>
                </a:solidFill>
                <a:latin typeface="Times New Roman" pitchFamily="18" charset="0"/>
                <a:ea typeface="华康海报体W12(P)" pitchFamily="82" charset="-122"/>
                <a:cs typeface="Times New Roman" pitchFamily="18" charset="0"/>
              </a:rPr>
              <a:t> </a:t>
            </a:r>
            <a:r>
              <a:rPr lang="en-SG" altLang="zh-CN" sz="6000" b="1" dirty="0" err="1" smtClean="0">
                <a:solidFill>
                  <a:prstClr val="black"/>
                </a:solidFill>
                <a:latin typeface="Times New Roman" pitchFamily="18" charset="0"/>
                <a:ea typeface="华康海报体W12(P)" pitchFamily="82" charset="-122"/>
                <a:cs typeface="Times New Roman" pitchFamily="18" charset="0"/>
              </a:rPr>
              <a:t>văn</a:t>
            </a:r>
            <a:r>
              <a:rPr lang="en-SG" altLang="zh-CN" sz="6000" b="1" dirty="0" smtClean="0">
                <a:solidFill>
                  <a:prstClr val="black"/>
                </a:solidFill>
                <a:latin typeface="Times New Roman" pitchFamily="18" charset="0"/>
                <a:ea typeface="华康海报体W12(P)" pitchFamily="82" charset="-122"/>
                <a:cs typeface="Times New Roman" pitchFamily="18" charset="0"/>
              </a:rPr>
              <a:t>:</a:t>
            </a:r>
            <a:endParaRPr lang="en-US" altLang="zh-CN" sz="6000" b="1"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4" y="1442141"/>
            <a:ext cx="9892968" cy="2308324"/>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số</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câu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quy</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tắc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chính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tả</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Đảm</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bảo</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hình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thức</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đoạn</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văn</a:t>
            </a:r>
            <a:r>
              <a:rPr lang="en-SG" altLang="zh-CN" sz="3200" b="1" dirty="0" smtClean="0">
                <a:solidFill>
                  <a:prstClr val="black"/>
                </a:solidFill>
                <a:latin typeface="Times New Roman" pitchFamily="18" charset="0"/>
                <a:ea typeface="华康海报体W12(P)" pitchFamily="82" charset="-122"/>
                <a:cs typeface="Times New Roman" pitchFamily="18" charset="0"/>
              </a:rPr>
              <a:t>.</a:t>
            </a:r>
            <a:endParaRPr lang="en-US" altLang="zh-CN" sz="3200" b="1" dirty="0">
              <a:solidFill>
                <a:prstClr val="black"/>
              </a:solidFill>
              <a:latin typeface="Times New Roman" pitchFamily="18" charset="0"/>
              <a:ea typeface="华康海报体W12(P)" pitchFamily="82" charset="-122"/>
              <a:cs typeface="Times New Roman" pitchFamily="18" charset="0"/>
            </a:endParaRPr>
          </a:p>
        </p:txBody>
      </p:sp>
      <p:sp>
        <p:nvSpPr>
          <p:cNvPr id="11" name="TextBox 10"/>
          <p:cNvSpPr txBox="1"/>
          <p:nvPr/>
        </p:nvSpPr>
        <p:spPr>
          <a:xfrm>
            <a:off x="1229733" y="3738399"/>
            <a:ext cx="11001595" cy="2554545"/>
          </a:xfrm>
          <a:prstGeom prst="rect">
            <a:avLst/>
          </a:prstGeom>
          <a:noFill/>
        </p:spPr>
        <p:txBody>
          <a:bodyPr wrap="square" rtlCol="0">
            <a:spAutoFit/>
          </a:bodyPr>
          <a:lstStyle/>
          <a:p>
            <a:pPr algn="just">
              <a:lnSpc>
                <a:spcPct val="150000"/>
              </a:lnSpc>
            </a:pP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nội</a:t>
            </a:r>
            <a:r>
              <a:rPr lang="en-SG" altLang="zh-CN" sz="3200" b="1" dirty="0" smtClean="0">
                <a:solidFill>
                  <a:prstClr val="black"/>
                </a:solidFill>
                <a:latin typeface="Times New Roman" pitchFamily="18" charset="0"/>
                <a:ea typeface="华康海报体W12(P)" pitchFamily="82" charset="-122"/>
                <a:cs typeface="Times New Roman" pitchFamily="18" charset="0"/>
              </a:rPr>
              <a:t> dung: </a:t>
            </a:r>
            <a:r>
              <a:rPr lang="en-SG" altLang="zh-CN" sz="3200" b="1" dirty="0" err="1" smtClean="0">
                <a:solidFill>
                  <a:prstClr val="black"/>
                </a:solidFill>
                <a:latin typeface="Times New Roman" pitchFamily="18" charset="0"/>
                <a:ea typeface="华康海报体W12(P)" pitchFamily="82" charset="-122"/>
                <a:cs typeface="Times New Roman" pitchFamily="18" charset="0"/>
              </a:rPr>
              <a:t>nêu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cách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hiểu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về</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thành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ngữ</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Tre</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già</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măng</a:t>
            </a:r>
            <a:r>
              <a:rPr lang="en-SG" altLang="zh-CN" sz="3200" b="1" i="1" dirty="0" smtClean="0">
                <a:solidFill>
                  <a:prstClr val="black"/>
                </a:solidFill>
                <a:latin typeface="Times New Roman" pitchFamily="18" charset="0"/>
                <a:ea typeface="华康海报体W12(P)" pitchFamily="82" charset="-122"/>
                <a:cs typeface="Times New Roman" pitchFamily="18" charset="0"/>
              </a:rPr>
              <a:t> </a:t>
            </a:r>
            <a:r>
              <a:rPr lang="en-SG" altLang="zh-CN" sz="3200" b="1" i="1" dirty="0" err="1" smtClean="0">
                <a:solidFill>
                  <a:prstClr val="black"/>
                </a:solidFill>
                <a:latin typeface="Times New Roman" pitchFamily="18" charset="0"/>
                <a:ea typeface="华康海报体W12(P)" pitchFamily="82" charset="-122"/>
                <a:cs typeface="Times New Roman" pitchFamily="18" charset="0"/>
              </a:rPr>
              <a:t>mọc</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smtClean="0">
                <a:solidFill>
                  <a:prstClr val="black"/>
                </a:solidFill>
                <a:latin typeface="Times New Roman" pitchFamily="18" charset="0"/>
                <a:ea typeface="华康海报体W12(P)" pitchFamily="82" charset="-122"/>
                <a:cs typeface="Times New Roman" pitchFamily="18" charset="0"/>
              </a:rPr>
              <a:t>Giới</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thiệu</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thành</a:t>
            </a:r>
            <a:r>
              <a:rPr lang="en-SG" altLang="zh-CN" sz="3200" b="1" dirty="0" smtClean="0">
                <a:solidFill>
                  <a:prstClr val="black"/>
                </a:solidFill>
                <a:latin typeface="Times New Roman" pitchFamily="18" charset="0"/>
                <a:ea typeface="华康海报体W12(P)" pitchFamily="82" charset="-122"/>
                <a:cs typeface="Times New Roman" pitchFamily="18" charset="0"/>
              </a:rPr>
              <a:t> </a:t>
            </a:r>
            <a:r>
              <a:rPr lang="en-SG" altLang="zh-CN" sz="3200" b="1" dirty="0" err="1" smtClean="0">
                <a:solidFill>
                  <a:prstClr val="black"/>
                </a:solidFill>
                <a:latin typeface="Times New Roman" pitchFamily="18" charset="0"/>
                <a:ea typeface="华康海报体W12(P)" pitchFamily="82" charset="-122"/>
                <a:cs typeface="Times New Roman" pitchFamily="18" charset="0"/>
              </a:rPr>
              <a:t>ngữ</a:t>
            </a:r>
            <a:r>
              <a:rPr lang="en-SG" altLang="zh-CN" sz="3200" b="1" dirty="0" smtClean="0">
                <a:solidFill>
                  <a:prstClr val="black"/>
                </a:solidFill>
                <a:latin typeface="Times New Roman" pitchFamily="18" charset="0"/>
                <a:ea typeface="华康海报体W12(P)" pitchFamily="82" charset="-122"/>
                <a:cs typeface="Times New Roman" pitchFamily="18" charset="0"/>
              </a:rPr>
              <a:t>.</a:t>
            </a:r>
          </a:p>
          <a:p>
            <a:pPr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Tre </a:t>
            </a:r>
            <a:r>
              <a:rPr lang="vi-VN" sz="3200" dirty="0">
                <a:solidFill>
                  <a:srgbClr val="000000"/>
                </a:solidFill>
                <a:latin typeface="Times New Roman" pitchFamily="18" charset="0"/>
                <a:cs typeface="Times New Roman" pitchFamily="18" charset="0"/>
              </a:rPr>
              <a:t>- Măng: Loại cây thường được dùng người việt nam để làm những vật dụng trong cuộc </a:t>
            </a:r>
            <a:r>
              <a:rPr lang="vi-VN" sz="3200" dirty="0" smtClean="0">
                <a:solidFill>
                  <a:srgbClr val="000000"/>
                </a:solidFill>
                <a:latin typeface="Times New Roman" pitchFamily="18" charset="0"/>
                <a:cs typeface="Times New Roman" pitchFamily="18" charset="0"/>
              </a:rPr>
              <a:t>sống</a:t>
            </a:r>
            <a:endParaRPr lang="vi-VN" sz="3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00491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88644"/>
            <a:ext cx="9055632" cy="1311449"/>
          </a:xfrm>
          <a:prstGeom prst="rect">
            <a:avLst/>
          </a:prstGeom>
          <a:noFill/>
        </p:spPr>
        <p:txBody>
          <a:bodyPr wrap="square" rtlCol="0">
            <a:spAutoFit/>
          </a:bodyPr>
          <a:lstStyle/>
          <a:p>
            <a:pPr algn="ctr">
              <a:lnSpc>
                <a:spcPct val="150000"/>
              </a:lnSpc>
            </a:pPr>
            <a:r>
              <a:rPr lang="en-SG" altLang="zh-CN" sz="6000" b="1" dirty="0" err="1" smtClean="0">
                <a:latin typeface="Times New Roman" pitchFamily="18" charset="0"/>
                <a:ea typeface="华康海报体W12(P)" pitchFamily="82" charset="-122"/>
                <a:cs typeface="Times New Roman" pitchFamily="18" charset="0"/>
              </a:rPr>
              <a:t>Hướng</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dẫn</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viết</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đoạn</a:t>
            </a:r>
            <a:r>
              <a:rPr lang="en-SG" altLang="zh-CN" sz="6000" b="1" dirty="0" smtClean="0">
                <a:latin typeface="Times New Roman" pitchFamily="18" charset="0"/>
                <a:ea typeface="华康海报体W12(P)" pitchFamily="82" charset="-122"/>
                <a:cs typeface="Times New Roman" pitchFamily="18" charset="0"/>
              </a:rPr>
              <a:t> </a:t>
            </a:r>
            <a:r>
              <a:rPr lang="en-SG" altLang="zh-CN" sz="6000" b="1" dirty="0" err="1" smtClean="0">
                <a:latin typeface="Times New Roman" pitchFamily="18" charset="0"/>
                <a:ea typeface="华康海报体W12(P)" pitchFamily="82" charset="-122"/>
                <a:cs typeface="Times New Roman" pitchFamily="18" charset="0"/>
              </a:rPr>
              <a:t>văn</a:t>
            </a:r>
            <a:r>
              <a:rPr lang="en-SG" altLang="zh-CN" sz="6000" b="1" dirty="0" smtClean="0">
                <a:latin typeface="Times New Roman" pitchFamily="18" charset="0"/>
                <a:ea typeface="华康海报体W12(P)" pitchFamily="82" charset="-122"/>
                <a:cs typeface="Times New Roman" pitchFamily="18" charset="0"/>
              </a:rPr>
              <a:t>:</a:t>
            </a:r>
            <a:endParaRPr lang="en-US" altLang="zh-CN" sz="6000" b="1" dirty="0">
              <a:latin typeface="Times New Roman" pitchFamily="18" charset="0"/>
              <a:ea typeface="华康海报体W12(P)" pitchFamily="82" charset="-122"/>
              <a:cs typeface="Times New Roman" pitchFamily="18" charset="0"/>
            </a:endParaRPr>
          </a:p>
        </p:txBody>
      </p:sp>
      <p:sp>
        <p:nvSpPr>
          <p:cNvPr id="11" name="TextBox 10"/>
          <p:cNvSpPr txBox="1"/>
          <p:nvPr/>
        </p:nvSpPr>
        <p:spPr>
          <a:xfrm>
            <a:off x="878041" y="1222805"/>
            <a:ext cx="11001595" cy="1077218"/>
          </a:xfrm>
          <a:prstGeom prst="rect">
            <a:avLst/>
          </a:prstGeom>
          <a:noFill/>
        </p:spPr>
        <p:txBody>
          <a:bodyPr wrap="square" rtlCol="0">
            <a:spAutoFit/>
          </a:bodyPr>
          <a:lstStyle/>
          <a:p>
            <a:pPr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Già </a:t>
            </a:r>
            <a:r>
              <a:rPr lang="vi-VN" sz="3200" dirty="0">
                <a:solidFill>
                  <a:srgbClr val="000000"/>
                </a:solidFill>
                <a:latin typeface="Times New Roman" pitchFamily="18" charset="0"/>
                <a:cs typeface="Times New Roman" pitchFamily="18" charset="0"/>
              </a:rPr>
              <a:t>- Mọc: Ở đây có nghĩa là những cây già sẽ chết để làm chất dinh dưỡng nuôi cây non mọc </a:t>
            </a:r>
            <a:r>
              <a:rPr lang="vi-VN" sz="3200" dirty="0" smtClean="0">
                <a:solidFill>
                  <a:srgbClr val="000000"/>
                </a:solidFill>
                <a:latin typeface="Times New Roman" pitchFamily="18" charset="0"/>
                <a:cs typeface="Times New Roman" pitchFamily="18" charset="0"/>
              </a:rPr>
              <a:t>lên</a:t>
            </a:r>
            <a:endParaRPr lang="vi-VN" sz="3200" dirty="0">
              <a:solidFill>
                <a:srgbClr val="000000"/>
              </a:solidFill>
              <a:latin typeface="Times New Roman" pitchFamily="18" charset="0"/>
              <a:cs typeface="Times New Roman" pitchFamily="18" charset="0"/>
            </a:endParaRPr>
          </a:p>
        </p:txBody>
      </p:sp>
      <p:sp>
        <p:nvSpPr>
          <p:cNvPr id="3" name="Rectangle 2"/>
          <p:cNvSpPr/>
          <p:nvPr/>
        </p:nvSpPr>
        <p:spPr>
          <a:xfrm>
            <a:off x="793397" y="5567674"/>
            <a:ext cx="10590727" cy="1077218"/>
          </a:xfrm>
          <a:prstGeom prst="rect">
            <a:avLst/>
          </a:prstGeom>
        </p:spPr>
        <p:txBody>
          <a:bodyPr wrap="square">
            <a:spAutoFit/>
          </a:bodyPr>
          <a:lstStyle/>
          <a:p>
            <a:pPr lvl="0" algn="just"/>
            <a:r>
              <a:rPr lang="en-US" sz="3200" dirty="0" smtClean="0">
                <a:solidFill>
                  <a:srgbClr val="000000"/>
                </a:solidFill>
                <a:latin typeface="Times New Roman" pitchFamily="18" charset="0"/>
                <a:cs typeface="Times New Roman" pitchFamily="18" charset="0"/>
              </a:rPr>
              <a:t>+ </a:t>
            </a:r>
            <a:r>
              <a:rPr lang="vi-VN" sz="3200" dirty="0" smtClean="0">
                <a:solidFill>
                  <a:srgbClr val="000000"/>
                </a:solidFill>
                <a:latin typeface="Times New Roman" pitchFamily="18" charset="0"/>
                <a:cs typeface="Times New Roman" pitchFamily="18" charset="0"/>
              </a:rPr>
              <a:t>Hình </a:t>
            </a:r>
            <a:r>
              <a:rPr lang="vi-VN" sz="3200" dirty="0">
                <a:solidFill>
                  <a:srgbClr val="000000"/>
                </a:solidFill>
                <a:latin typeface="Times New Roman" pitchFamily="18" charset="0"/>
                <a:cs typeface="Times New Roman" pitchFamily="18" charset="0"/>
              </a:rPr>
              <a:t>ảnh tre và măng tựa vào nhau và cứ thế cứ thế thế hệ này sẽ tiếp nối thế hệ trước để phát huy.</a:t>
            </a:r>
          </a:p>
        </p:txBody>
      </p:sp>
      <p:sp>
        <p:nvSpPr>
          <p:cNvPr id="2" name="Rectangle 1"/>
          <p:cNvSpPr/>
          <p:nvPr/>
        </p:nvSpPr>
        <p:spPr>
          <a:xfrm>
            <a:off x="803425" y="2255340"/>
            <a:ext cx="4206458" cy="584775"/>
          </a:xfrm>
          <a:prstGeom prst="rect">
            <a:avLst/>
          </a:prstGeom>
        </p:spPr>
        <p:txBody>
          <a:bodyPr wrap="square">
            <a:spAutoFit/>
          </a:bodyPr>
          <a:lstStyle/>
          <a:p>
            <a:pPr marL="457200" lvl="0" indent="-457200" algn="just">
              <a:buFontTx/>
              <a:buChar char="-"/>
            </a:pPr>
            <a:r>
              <a:rPr lang="en-US" sz="3200" dirty="0">
                <a:solidFill>
                  <a:srgbClr val="000000"/>
                </a:solidFill>
                <a:latin typeface="Times New Roman" pitchFamily="18" charset="0"/>
                <a:cs typeface="Times New Roman" pitchFamily="18" charset="0"/>
              </a:rPr>
              <a:t>Ý</a:t>
            </a:r>
            <a:r>
              <a:rPr lang="vi-VN" sz="3200" dirty="0">
                <a:solidFill>
                  <a:srgbClr val="000000"/>
                </a:solidFill>
                <a:latin typeface="Times New Roman" pitchFamily="18" charset="0"/>
                <a:cs typeface="Times New Roman" pitchFamily="18" charset="0"/>
              </a:rPr>
              <a:t> nghĩa thành ngữ</a:t>
            </a:r>
            <a:r>
              <a:rPr lang="en-US" sz="3200" dirty="0">
                <a:solidFill>
                  <a:srgbClr val="000000"/>
                </a:solidFill>
                <a:latin typeface="Times New Roman" pitchFamily="18" charset="0"/>
                <a:cs typeface="Times New Roman" pitchFamily="18" charset="0"/>
              </a:rPr>
              <a:t>: </a:t>
            </a:r>
          </a:p>
        </p:txBody>
      </p:sp>
      <p:sp>
        <p:nvSpPr>
          <p:cNvPr id="5" name="Rectangle 4"/>
          <p:cNvSpPr/>
          <p:nvPr/>
        </p:nvSpPr>
        <p:spPr>
          <a:xfrm>
            <a:off x="878041" y="3992878"/>
            <a:ext cx="11076210" cy="1569660"/>
          </a:xfrm>
          <a:prstGeom prst="rect">
            <a:avLst/>
          </a:prstGeom>
        </p:spPr>
        <p:txBody>
          <a:bodyPr wrap="square">
            <a:spAutoFit/>
          </a:bodyPr>
          <a:lstStyle/>
          <a:p>
            <a:pPr lvl="0"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Tre và măng luôn mọc gần nhau vì thế tre già luôn che chở và bảo vệ măng tránh ánh nắng mặt trời để cho măng lớn và phát triển. </a:t>
            </a:r>
          </a:p>
        </p:txBody>
      </p:sp>
      <p:sp>
        <p:nvSpPr>
          <p:cNvPr id="6" name="Rectangle 5"/>
          <p:cNvSpPr/>
          <p:nvPr/>
        </p:nvSpPr>
        <p:spPr>
          <a:xfrm>
            <a:off x="853969" y="2843688"/>
            <a:ext cx="11377360" cy="1077218"/>
          </a:xfrm>
          <a:prstGeom prst="rect">
            <a:avLst/>
          </a:prstGeom>
        </p:spPr>
        <p:txBody>
          <a:bodyPr wrap="square">
            <a:spAutoFit/>
          </a:bodyPr>
          <a:lstStyle/>
          <a:p>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Vì</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lớp người trước già đi thì có lớp người sau kế tục, thay thế (lớp này kế tiếp lớp khác, không bao giờ hết).</a:t>
            </a:r>
            <a:endParaRPr lang="en-US" dirty="0"/>
          </a:p>
        </p:txBody>
      </p:sp>
    </p:spTree>
    <p:extLst>
      <p:ext uri="{BB962C8B-B14F-4D97-AF65-F5344CB8AC3E}">
        <p14:creationId xmlns:p14="http://schemas.microsoft.com/office/powerpoint/2010/main" val="352986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P spid="2"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030153"/>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08873" y="1690321"/>
            <a:ext cx="11282219" cy="1898084"/>
          </a:xfrm>
          <a:prstGeom prst="rect">
            <a:avLst/>
          </a:prstGeom>
          <a:noFill/>
        </p:spPr>
        <p:txBody>
          <a:bodyPr wrap="square" rtlCol="0">
            <a:spAutoFit/>
          </a:bodyPr>
          <a:lstStyle/>
          <a:p>
            <a:pPr algn="ctr" defTabSz="914377">
              <a:defRPr/>
            </a:pPr>
            <a:r>
              <a:rPr lang="en-US"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HẸN GẶP CÁC EM Ở TIẾT HỌC SAU NHÉ</a:t>
            </a:r>
            <a:r>
              <a:rPr lang="vi-VN" altLang="zh-CN" sz="5867" b="1" dirty="0" smtClean="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chemeClr val="accent1">
                    <a:lumMod val="75000"/>
                  </a:schemeClr>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 xmlns:a16="http://schemas.microsoft.com/office/drawing/2014/main" id="{F168202F-C857-4AB0-A656-22F653E7984A}"/>
              </a:ext>
            </a:extLst>
          </p:cNvPr>
          <p:cNvSpPr/>
          <p:nvPr/>
        </p:nvSpPr>
        <p:spPr>
          <a:xfrm>
            <a:off x="459735" y="12486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8" action="ppaction://hlinksldjump"/>
            <a:extLst>
              <a:ext uri="{FF2B5EF4-FFF2-40B4-BE49-F238E27FC236}">
                <a16:creationId xmlns="" xmlns:a16="http://schemas.microsoft.com/office/drawing/2014/main" id="{F168202F-C857-4AB0-A656-22F653E7984A}"/>
              </a:ext>
            </a:extLst>
          </p:cNvPr>
          <p:cNvSpPr/>
          <p:nvPr/>
        </p:nvSpPr>
        <p:spPr>
          <a:xfrm>
            <a:off x="459735" y="200996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9" action="ppaction://hlinksldjump"/>
            <a:extLst>
              <a:ext uri="{FF2B5EF4-FFF2-40B4-BE49-F238E27FC236}">
                <a16:creationId xmlns="" xmlns:a16="http://schemas.microsoft.com/office/drawing/2014/main" id="{F168202F-C857-4AB0-A656-22F653E7984A}"/>
              </a:ext>
            </a:extLst>
          </p:cNvPr>
          <p:cNvSpPr/>
          <p:nvPr/>
        </p:nvSpPr>
        <p:spPr>
          <a:xfrm>
            <a:off x="416571"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0" action="ppaction://hlinksldjump"/>
            <a:extLst>
              <a:ext uri="{FF2B5EF4-FFF2-40B4-BE49-F238E27FC236}">
                <a16:creationId xmlns="" xmlns:a16="http://schemas.microsoft.com/office/drawing/2014/main" id="{F168202F-C857-4AB0-A656-22F653E7984A}"/>
              </a:ext>
            </a:extLst>
          </p:cNvPr>
          <p:cNvSpPr/>
          <p:nvPr/>
        </p:nvSpPr>
        <p:spPr>
          <a:xfrm>
            <a:off x="459735" y="360210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1" action="ppaction://hlinksldjump"/>
            <a:extLst>
              <a:ext uri="{FF2B5EF4-FFF2-40B4-BE49-F238E27FC236}">
                <a16:creationId xmlns="" xmlns:a16="http://schemas.microsoft.com/office/drawing/2014/main" id="{F168202F-C857-4AB0-A656-22F653E7984A}"/>
              </a:ext>
            </a:extLst>
          </p:cNvPr>
          <p:cNvSpPr/>
          <p:nvPr/>
        </p:nvSpPr>
        <p:spPr>
          <a:xfrm>
            <a:off x="459735"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2" action="ppaction://hlinksldjump"/>
            <a:extLst>
              <a:ext uri="{FF2B5EF4-FFF2-40B4-BE49-F238E27FC236}">
                <a16:creationId xmlns="" xmlns:a16="http://schemas.microsoft.com/office/drawing/2014/main" id="{F168202F-C857-4AB0-A656-22F653E7984A}"/>
              </a:ext>
            </a:extLst>
          </p:cNvPr>
          <p:cNvSpPr/>
          <p:nvPr/>
        </p:nvSpPr>
        <p:spPr>
          <a:xfrm>
            <a:off x="459735"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 xmlns:a16="http://schemas.microsoft.com/office/drawing/2014/main" id="{FB33C971-925B-4237-B00B-30527460C49E}"/>
              </a:ext>
            </a:extLst>
          </p:cNvPr>
          <p:cNvSpPr/>
          <p:nvPr/>
        </p:nvSpPr>
        <p:spPr>
          <a:xfrm>
            <a:off x="2307907"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 xmlns:a16="http://schemas.microsoft.com/office/drawing/2014/main" id="{FB33C971-925B-4237-B00B-30527460C49E}"/>
              </a:ext>
            </a:extLst>
          </p:cNvPr>
          <p:cNvSpPr/>
          <p:nvPr/>
        </p:nvSpPr>
        <p:spPr>
          <a:xfrm>
            <a:off x="4929409" y="11824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 xmlns:a16="http://schemas.microsoft.com/office/drawing/2014/main" id="{FB33C971-925B-4237-B00B-30527460C49E}"/>
              </a:ext>
            </a:extLst>
          </p:cNvPr>
          <p:cNvSpPr/>
          <p:nvPr/>
        </p:nvSpPr>
        <p:spPr>
          <a:xfrm>
            <a:off x="5417347" y="20747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 xmlns:a16="http://schemas.microsoft.com/office/drawing/2014/main" id="{FB33C971-925B-4237-B00B-30527460C49E}"/>
              </a:ext>
            </a:extLst>
          </p:cNvPr>
          <p:cNvSpPr/>
          <p:nvPr/>
        </p:nvSpPr>
        <p:spPr>
          <a:xfrm>
            <a:off x="1703223" y="203791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 xmlns:a16="http://schemas.microsoft.com/office/drawing/2014/main" id="{FB33C971-925B-4237-B00B-30527460C49E}"/>
              </a:ext>
            </a:extLst>
          </p:cNvPr>
          <p:cNvSpPr/>
          <p:nvPr/>
        </p:nvSpPr>
        <p:spPr>
          <a:xfrm>
            <a:off x="4851963" y="207473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 xmlns:a16="http://schemas.microsoft.com/office/drawing/2014/main" id="{FB33C971-925B-4237-B00B-30527460C49E}"/>
              </a:ext>
            </a:extLst>
          </p:cNvPr>
          <p:cNvSpPr/>
          <p:nvPr/>
        </p:nvSpPr>
        <p:spPr>
          <a:xfrm>
            <a:off x="4836287" y="286754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 xmlns:a16="http://schemas.microsoft.com/office/drawing/2014/main" id="{FB33C971-925B-4237-B00B-30527460C49E}"/>
              </a:ext>
            </a:extLst>
          </p:cNvPr>
          <p:cNvSpPr/>
          <p:nvPr/>
        </p:nvSpPr>
        <p:spPr>
          <a:xfrm>
            <a:off x="4768495" y="438960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 xmlns:a16="http://schemas.microsoft.com/office/drawing/2014/main" id="{FB33C971-925B-4237-B00B-30527460C49E}"/>
              </a:ext>
            </a:extLst>
          </p:cNvPr>
          <p:cNvSpPr/>
          <p:nvPr/>
        </p:nvSpPr>
        <p:spPr>
          <a:xfrm>
            <a:off x="4787929" y="3676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 xmlns:a16="http://schemas.microsoft.com/office/drawing/2014/main" id="{FB33C971-925B-4237-B00B-30527460C49E}"/>
              </a:ext>
            </a:extLst>
          </p:cNvPr>
          <p:cNvSpPr/>
          <p:nvPr/>
        </p:nvSpPr>
        <p:spPr>
          <a:xfrm>
            <a:off x="4851963" y="517612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 xmlns:a16="http://schemas.microsoft.com/office/drawing/2014/main" id="{FB33C971-925B-4237-B00B-30527460C49E}"/>
              </a:ext>
            </a:extLst>
          </p:cNvPr>
          <p:cNvSpPr/>
          <p:nvPr/>
        </p:nvSpPr>
        <p:spPr>
          <a:xfrm>
            <a:off x="4284038"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 xmlns:a16="http://schemas.microsoft.com/office/drawing/2014/main" id="{FB33C971-925B-4237-B00B-30527460C49E}"/>
              </a:ext>
            </a:extLst>
          </p:cNvPr>
          <p:cNvSpPr/>
          <p:nvPr/>
        </p:nvSpPr>
        <p:spPr>
          <a:xfrm>
            <a:off x="2918922" y="201479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 xmlns:a16="http://schemas.microsoft.com/office/drawing/2014/main" id="{FB33C971-925B-4237-B00B-30527460C49E}"/>
              </a:ext>
            </a:extLst>
          </p:cNvPr>
          <p:cNvSpPr/>
          <p:nvPr/>
        </p:nvSpPr>
        <p:spPr>
          <a:xfrm>
            <a:off x="3570505"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 xmlns:a16="http://schemas.microsoft.com/office/drawing/2014/main" id="{FB33C971-925B-4237-B00B-30527460C49E}"/>
              </a:ext>
            </a:extLst>
          </p:cNvPr>
          <p:cNvSpPr/>
          <p:nvPr/>
        </p:nvSpPr>
        <p:spPr>
          <a:xfrm>
            <a:off x="4175189"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 xmlns:a16="http://schemas.microsoft.com/office/drawing/2014/main" id="{FB33C971-925B-4237-B00B-30527460C49E}"/>
              </a:ext>
            </a:extLst>
          </p:cNvPr>
          <p:cNvSpPr/>
          <p:nvPr/>
        </p:nvSpPr>
        <p:spPr>
          <a:xfrm>
            <a:off x="2444279" y="283466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 xmlns:a16="http://schemas.microsoft.com/office/drawing/2014/main" id="{FB33C971-925B-4237-B00B-30527460C49E}"/>
              </a:ext>
            </a:extLst>
          </p:cNvPr>
          <p:cNvSpPr/>
          <p:nvPr/>
        </p:nvSpPr>
        <p:spPr>
          <a:xfrm>
            <a:off x="3505278" y="364174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 xmlns:a16="http://schemas.microsoft.com/office/drawing/2014/main" id="{FB33C971-925B-4237-B00B-30527460C49E}"/>
              </a:ext>
            </a:extLst>
          </p:cNvPr>
          <p:cNvSpPr/>
          <p:nvPr/>
        </p:nvSpPr>
        <p:spPr>
          <a:xfrm>
            <a:off x="5385811" y="286754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 xmlns:a16="http://schemas.microsoft.com/office/drawing/2014/main" id="{FB33C971-925B-4237-B00B-30527460C49E}"/>
              </a:ext>
            </a:extLst>
          </p:cNvPr>
          <p:cNvSpPr/>
          <p:nvPr/>
        </p:nvSpPr>
        <p:spPr>
          <a:xfrm>
            <a:off x="1812459" y="281511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 xmlns:a16="http://schemas.microsoft.com/office/drawing/2014/main" id="{FB33C971-925B-4237-B00B-30527460C49E}"/>
              </a:ext>
            </a:extLst>
          </p:cNvPr>
          <p:cNvSpPr/>
          <p:nvPr/>
        </p:nvSpPr>
        <p:spPr>
          <a:xfrm>
            <a:off x="4145743"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 xmlns:a16="http://schemas.microsoft.com/office/drawing/2014/main" id="{FB33C971-925B-4237-B00B-30527460C49E}"/>
              </a:ext>
            </a:extLst>
          </p:cNvPr>
          <p:cNvSpPr/>
          <p:nvPr/>
        </p:nvSpPr>
        <p:spPr>
          <a:xfrm>
            <a:off x="5351490" y="36761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 xmlns:a16="http://schemas.microsoft.com/office/drawing/2014/main" id="{FB33C971-925B-4237-B00B-30527460C49E}"/>
              </a:ext>
            </a:extLst>
          </p:cNvPr>
          <p:cNvSpPr/>
          <p:nvPr/>
        </p:nvSpPr>
        <p:spPr>
          <a:xfrm>
            <a:off x="5995261"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 xmlns:a16="http://schemas.microsoft.com/office/drawing/2014/main" id="{FB33C971-925B-4237-B00B-30527460C49E}"/>
              </a:ext>
            </a:extLst>
          </p:cNvPr>
          <p:cNvSpPr/>
          <p:nvPr/>
        </p:nvSpPr>
        <p:spPr>
          <a:xfrm>
            <a:off x="6599945" y="36406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 xmlns:a16="http://schemas.microsoft.com/office/drawing/2014/main" id="{FB33C971-925B-4237-B00B-30527460C49E}"/>
              </a:ext>
            </a:extLst>
          </p:cNvPr>
          <p:cNvSpPr/>
          <p:nvPr/>
        </p:nvSpPr>
        <p:spPr>
          <a:xfrm>
            <a:off x="5373598" y="443796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 xmlns:a16="http://schemas.microsoft.com/office/drawing/2014/main" id="{FB33C971-925B-4237-B00B-30527460C49E}"/>
              </a:ext>
            </a:extLst>
          </p:cNvPr>
          <p:cNvSpPr/>
          <p:nvPr/>
        </p:nvSpPr>
        <p:spPr>
          <a:xfrm>
            <a:off x="7340247" y="44517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 xmlns:a16="http://schemas.microsoft.com/office/drawing/2014/main" id="{FB33C971-925B-4237-B00B-30527460C49E}"/>
              </a:ext>
            </a:extLst>
          </p:cNvPr>
          <p:cNvSpPr/>
          <p:nvPr/>
        </p:nvSpPr>
        <p:spPr>
          <a:xfrm>
            <a:off x="3523606"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 xmlns:a16="http://schemas.microsoft.com/office/drawing/2014/main" id="{FB33C971-925B-4237-B00B-30527460C49E}"/>
              </a:ext>
            </a:extLst>
          </p:cNvPr>
          <p:cNvSpPr/>
          <p:nvPr/>
        </p:nvSpPr>
        <p:spPr>
          <a:xfrm>
            <a:off x="2856691"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 xmlns:a16="http://schemas.microsoft.com/office/drawing/2014/main"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 xmlns:a16="http://schemas.microsoft.com/office/drawing/2014/main"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 xmlns:a16="http://schemas.microsoft.com/office/drawing/2014/main"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 xmlns:a16="http://schemas.microsoft.com/office/drawing/2014/main"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 xmlns:a16="http://schemas.microsoft.com/office/drawing/2014/main"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 xmlns:a16="http://schemas.microsoft.com/office/drawing/2014/main" id="{FB33C971-925B-4237-B00B-30527460C49E}"/>
              </a:ext>
            </a:extLst>
          </p:cNvPr>
          <p:cNvSpPr/>
          <p:nvPr/>
        </p:nvSpPr>
        <p:spPr>
          <a:xfrm>
            <a:off x="11171565" y="463642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8" name="Oval 167">
            <a:extLst>
              <a:ext uri="{FF2B5EF4-FFF2-40B4-BE49-F238E27FC236}">
                <a16:creationId xmlns="" xmlns:a16="http://schemas.microsoft.com/office/drawing/2014/main"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N</a:t>
            </a:r>
            <a:endParaRPr lang="vi-VN" sz="3200" b="1" kern="0" dirty="0">
              <a:solidFill>
                <a:srgbClr val="FF0000"/>
              </a:solidFill>
              <a:latin typeface="Arial"/>
            </a:endParaRPr>
          </a:p>
        </p:txBody>
      </p:sp>
      <p:sp>
        <p:nvSpPr>
          <p:cNvPr id="177" name="Oval 176">
            <a:extLst>
              <a:ext uri="{FF2B5EF4-FFF2-40B4-BE49-F238E27FC236}">
                <a16:creationId xmlns="" xmlns:a16="http://schemas.microsoft.com/office/drawing/2014/main" id="{700D6C23-C3E9-F248-9E42-6013B230F14E}"/>
              </a:ext>
            </a:extLst>
          </p:cNvPr>
          <p:cNvSpPr/>
          <p:nvPr/>
        </p:nvSpPr>
        <p:spPr>
          <a:xfrm>
            <a:off x="6595179" y="361765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78" name="Oval 177">
            <a:extLst>
              <a:ext uri="{FF2B5EF4-FFF2-40B4-BE49-F238E27FC236}">
                <a16:creationId xmlns="" xmlns:a16="http://schemas.microsoft.com/office/drawing/2014/main" id="{700D6C23-C3E9-F248-9E42-6013B230F14E}"/>
              </a:ext>
            </a:extLst>
          </p:cNvPr>
          <p:cNvSpPr/>
          <p:nvPr/>
        </p:nvSpPr>
        <p:spPr>
          <a:xfrm>
            <a:off x="5373598"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 xmlns:a16="http://schemas.microsoft.com/office/drawing/2014/main" id="{700D6C23-C3E9-F248-9E42-6013B230F14E}"/>
              </a:ext>
            </a:extLst>
          </p:cNvPr>
          <p:cNvSpPr/>
          <p:nvPr/>
        </p:nvSpPr>
        <p:spPr>
          <a:xfrm>
            <a:off x="3523606"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 xmlns:a16="http://schemas.microsoft.com/office/drawing/2014/main" id="{700D6C23-C3E9-F248-9E42-6013B230F14E}"/>
              </a:ext>
            </a:extLst>
          </p:cNvPr>
          <p:cNvSpPr/>
          <p:nvPr/>
        </p:nvSpPr>
        <p:spPr>
          <a:xfrm>
            <a:off x="4750427" y="365404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81" name="Oval 180">
            <a:extLst>
              <a:ext uri="{FF2B5EF4-FFF2-40B4-BE49-F238E27FC236}">
                <a16:creationId xmlns="" xmlns:a16="http://schemas.microsoft.com/office/drawing/2014/main" id="{700D6C23-C3E9-F248-9E42-6013B230F14E}"/>
              </a:ext>
            </a:extLst>
          </p:cNvPr>
          <p:cNvSpPr/>
          <p:nvPr/>
        </p:nvSpPr>
        <p:spPr>
          <a:xfrm>
            <a:off x="5990495" y="360988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2" name="Oval 181">
            <a:extLst>
              <a:ext uri="{FF2B5EF4-FFF2-40B4-BE49-F238E27FC236}">
                <a16:creationId xmlns="" xmlns:a16="http://schemas.microsoft.com/office/drawing/2014/main" id="{700D6C23-C3E9-F248-9E42-6013B230F14E}"/>
              </a:ext>
            </a:extLst>
          </p:cNvPr>
          <p:cNvSpPr/>
          <p:nvPr/>
        </p:nvSpPr>
        <p:spPr>
          <a:xfrm>
            <a:off x="4179240" y="3640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Í</a:t>
            </a:r>
            <a:endParaRPr lang="vi-VN" sz="3200" b="1" kern="0" dirty="0">
              <a:solidFill>
                <a:prstClr val="black"/>
              </a:solidFill>
              <a:latin typeface="Arial"/>
            </a:endParaRPr>
          </a:p>
        </p:txBody>
      </p:sp>
      <p:sp>
        <p:nvSpPr>
          <p:cNvPr id="214" name="Oval 213">
            <a:extLst>
              <a:ext uri="{FF2B5EF4-FFF2-40B4-BE49-F238E27FC236}">
                <a16:creationId xmlns="" xmlns:a16="http://schemas.microsoft.com/office/drawing/2014/main" id="{FB33C971-925B-4237-B00B-30527460C49E}"/>
              </a:ext>
            </a:extLst>
          </p:cNvPr>
          <p:cNvSpPr/>
          <p:nvPr/>
        </p:nvSpPr>
        <p:spPr>
          <a:xfrm>
            <a:off x="3022235"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 xmlns:a16="http://schemas.microsoft.com/office/drawing/2014/main" id="{FB33C971-925B-4237-B00B-30527460C49E}"/>
              </a:ext>
            </a:extLst>
          </p:cNvPr>
          <p:cNvSpPr/>
          <p:nvPr/>
        </p:nvSpPr>
        <p:spPr>
          <a:xfrm>
            <a:off x="3663906"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 xmlns:a16="http://schemas.microsoft.com/office/drawing/2014/main" id="{FB33C971-925B-4237-B00B-30527460C49E}"/>
              </a:ext>
            </a:extLst>
          </p:cNvPr>
          <p:cNvSpPr/>
          <p:nvPr/>
        </p:nvSpPr>
        <p:spPr>
          <a:xfrm>
            <a:off x="6088031" y="12080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 xmlns:a16="http://schemas.microsoft.com/office/drawing/2014/main" id="{FB33C971-925B-4237-B00B-30527460C49E}"/>
              </a:ext>
            </a:extLst>
          </p:cNvPr>
          <p:cNvSpPr/>
          <p:nvPr/>
        </p:nvSpPr>
        <p:spPr>
          <a:xfrm>
            <a:off x="2355287"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 xmlns:a16="http://schemas.microsoft.com/office/drawing/2014/main" id="{FB33C971-925B-4237-B00B-30527460C49E}"/>
              </a:ext>
            </a:extLst>
          </p:cNvPr>
          <p:cNvSpPr/>
          <p:nvPr/>
        </p:nvSpPr>
        <p:spPr>
          <a:xfrm>
            <a:off x="5483347" y="12463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pic>
        <p:nvPicPr>
          <p:cNvPr id="96"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8" y="5872766"/>
            <a:ext cx="12190992" cy="951041"/>
          </a:xfrm>
          <a:prstGeom prst="rect">
            <a:avLst/>
          </a:prstGeom>
        </p:spPr>
      </p:pic>
      <p:sp>
        <p:nvSpPr>
          <p:cNvPr id="123" name="Oval 122">
            <a:extLst>
              <a:ext uri="{FF2B5EF4-FFF2-40B4-BE49-F238E27FC236}">
                <a16:creationId xmlns="" xmlns:a16="http://schemas.microsoft.com/office/drawing/2014/main" id="{FB33C971-925B-4237-B00B-30527460C49E}"/>
              </a:ext>
            </a:extLst>
          </p:cNvPr>
          <p:cNvSpPr/>
          <p:nvPr/>
        </p:nvSpPr>
        <p:spPr>
          <a:xfrm>
            <a:off x="4228886"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4" name="Oval 123">
            <a:extLst>
              <a:ext uri="{FF2B5EF4-FFF2-40B4-BE49-F238E27FC236}">
                <a16:creationId xmlns="" xmlns:a16="http://schemas.microsoft.com/office/drawing/2014/main" id="{FB33C971-925B-4237-B00B-30527460C49E}"/>
              </a:ext>
            </a:extLst>
          </p:cNvPr>
          <p:cNvSpPr/>
          <p:nvPr/>
        </p:nvSpPr>
        <p:spPr>
          <a:xfrm>
            <a:off x="3597066" y="28211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5" name="Oval 124">
            <a:extLst>
              <a:ext uri="{FF2B5EF4-FFF2-40B4-BE49-F238E27FC236}">
                <a16:creationId xmlns="" xmlns:a16="http://schemas.microsoft.com/office/drawing/2014/main" id="{FB33C971-925B-4237-B00B-30527460C49E}"/>
              </a:ext>
            </a:extLst>
          </p:cNvPr>
          <p:cNvSpPr/>
          <p:nvPr/>
        </p:nvSpPr>
        <p:spPr>
          <a:xfrm>
            <a:off x="3035638"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9" name="Oval 128">
            <a:extLst>
              <a:ext uri="{FF2B5EF4-FFF2-40B4-BE49-F238E27FC236}">
                <a16:creationId xmlns="" xmlns:a16="http://schemas.microsoft.com/office/drawing/2014/main" id="{700D6C23-C3E9-F248-9E42-6013B230F14E}"/>
              </a:ext>
            </a:extLst>
          </p:cNvPr>
          <p:cNvSpPr/>
          <p:nvPr/>
        </p:nvSpPr>
        <p:spPr>
          <a:xfrm>
            <a:off x="1799614" y="280742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0" name="Oval 129">
            <a:extLst>
              <a:ext uri="{FF2B5EF4-FFF2-40B4-BE49-F238E27FC236}">
                <a16:creationId xmlns="" xmlns:a16="http://schemas.microsoft.com/office/drawing/2014/main" id="{700D6C23-C3E9-F248-9E42-6013B230F14E}"/>
              </a:ext>
            </a:extLst>
          </p:cNvPr>
          <p:cNvSpPr/>
          <p:nvPr/>
        </p:nvSpPr>
        <p:spPr>
          <a:xfrm>
            <a:off x="2430954" y="280083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Ả</a:t>
            </a:r>
            <a:endParaRPr lang="vi-VN" sz="3200" b="1" kern="0" dirty="0">
              <a:solidFill>
                <a:prstClr val="black"/>
              </a:solidFill>
              <a:latin typeface="Arial"/>
            </a:endParaRPr>
          </a:p>
        </p:txBody>
      </p:sp>
      <p:sp>
        <p:nvSpPr>
          <p:cNvPr id="131" name="Oval 130">
            <a:extLst>
              <a:ext uri="{FF2B5EF4-FFF2-40B4-BE49-F238E27FC236}">
                <a16:creationId xmlns="" xmlns:a16="http://schemas.microsoft.com/office/drawing/2014/main" id="{700D6C23-C3E9-F248-9E42-6013B230F14E}"/>
              </a:ext>
            </a:extLst>
          </p:cNvPr>
          <p:cNvSpPr/>
          <p:nvPr/>
        </p:nvSpPr>
        <p:spPr>
          <a:xfrm>
            <a:off x="3014782" y="2840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M</a:t>
            </a:r>
            <a:endParaRPr lang="vi-VN" sz="3200" b="1" kern="0" dirty="0">
              <a:solidFill>
                <a:prstClr val="black"/>
              </a:solidFill>
              <a:latin typeface="Arial"/>
            </a:endParaRPr>
          </a:p>
        </p:txBody>
      </p:sp>
      <p:sp>
        <p:nvSpPr>
          <p:cNvPr id="132" name="Oval 131">
            <a:extLst>
              <a:ext uri="{FF2B5EF4-FFF2-40B4-BE49-F238E27FC236}">
                <a16:creationId xmlns="" xmlns:a16="http://schemas.microsoft.com/office/drawing/2014/main" id="{700D6C23-C3E9-F248-9E42-6013B230F14E}"/>
              </a:ext>
            </a:extLst>
          </p:cNvPr>
          <p:cNvSpPr/>
          <p:nvPr/>
        </p:nvSpPr>
        <p:spPr>
          <a:xfrm>
            <a:off x="3608003"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33" name="Oval 132">
            <a:extLst>
              <a:ext uri="{FF2B5EF4-FFF2-40B4-BE49-F238E27FC236}">
                <a16:creationId xmlns="" xmlns:a16="http://schemas.microsoft.com/office/drawing/2014/main" id="{700D6C23-C3E9-F248-9E42-6013B230F14E}"/>
              </a:ext>
            </a:extLst>
          </p:cNvPr>
          <p:cNvSpPr/>
          <p:nvPr/>
        </p:nvSpPr>
        <p:spPr>
          <a:xfrm>
            <a:off x="4794934" y="287507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34" name="Oval 133">
            <a:extLst>
              <a:ext uri="{FF2B5EF4-FFF2-40B4-BE49-F238E27FC236}">
                <a16:creationId xmlns="" xmlns:a16="http://schemas.microsoft.com/office/drawing/2014/main" id="{700D6C23-C3E9-F248-9E42-6013B230F14E}"/>
              </a:ext>
            </a:extLst>
          </p:cNvPr>
          <p:cNvSpPr/>
          <p:nvPr/>
        </p:nvSpPr>
        <p:spPr>
          <a:xfrm>
            <a:off x="4217228"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I</a:t>
            </a:r>
            <a:endParaRPr lang="vi-VN" sz="3200" b="1" kern="0" dirty="0">
              <a:solidFill>
                <a:prstClr val="black"/>
              </a:solidFill>
              <a:latin typeface="Arial"/>
            </a:endParaRPr>
          </a:p>
        </p:txBody>
      </p:sp>
      <p:sp>
        <p:nvSpPr>
          <p:cNvPr id="135" name="Oval 134">
            <a:extLst>
              <a:ext uri="{FF2B5EF4-FFF2-40B4-BE49-F238E27FC236}">
                <a16:creationId xmlns="" xmlns:a16="http://schemas.microsoft.com/office/drawing/2014/main" id="{700D6C23-C3E9-F248-9E42-6013B230F14E}"/>
              </a:ext>
            </a:extLst>
          </p:cNvPr>
          <p:cNvSpPr/>
          <p:nvPr/>
        </p:nvSpPr>
        <p:spPr>
          <a:xfrm>
            <a:off x="11146687" y="25793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A</a:t>
            </a:r>
            <a:endParaRPr lang="vi-VN" sz="3200" b="1" kern="0" dirty="0">
              <a:solidFill>
                <a:srgbClr val="FF0000"/>
              </a:solidFill>
              <a:latin typeface="Arial"/>
            </a:endParaRPr>
          </a:p>
        </p:txBody>
      </p:sp>
      <p:sp>
        <p:nvSpPr>
          <p:cNvPr id="136" name="Oval 135">
            <a:extLst>
              <a:ext uri="{FF2B5EF4-FFF2-40B4-BE49-F238E27FC236}">
                <a16:creationId xmlns="" xmlns:a16="http://schemas.microsoft.com/office/drawing/2014/main" id="{700D6C23-C3E9-F248-9E42-6013B230F14E}"/>
              </a:ext>
            </a:extLst>
          </p:cNvPr>
          <p:cNvSpPr/>
          <p:nvPr/>
        </p:nvSpPr>
        <p:spPr>
          <a:xfrm>
            <a:off x="5372696" y="28682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C</a:t>
            </a:r>
            <a:endParaRPr lang="vi-VN" sz="3200" b="1" kern="0" dirty="0">
              <a:solidFill>
                <a:prstClr val="black"/>
              </a:solidFill>
              <a:latin typeface="Arial"/>
            </a:endParaRPr>
          </a:p>
        </p:txBody>
      </p:sp>
      <p:sp>
        <p:nvSpPr>
          <p:cNvPr id="138" name="Oval 137">
            <a:extLst>
              <a:ext uri="{FF2B5EF4-FFF2-40B4-BE49-F238E27FC236}">
                <a16:creationId xmlns="" xmlns:a16="http://schemas.microsoft.com/office/drawing/2014/main" id="{FB33C971-925B-4237-B00B-30527460C49E}"/>
              </a:ext>
            </a:extLst>
          </p:cNvPr>
          <p:cNvSpPr/>
          <p:nvPr/>
        </p:nvSpPr>
        <p:spPr>
          <a:xfrm>
            <a:off x="7944931" y="443477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39" name="Oval 138">
            <a:extLst>
              <a:ext uri="{FF2B5EF4-FFF2-40B4-BE49-F238E27FC236}">
                <a16:creationId xmlns="" xmlns:a16="http://schemas.microsoft.com/office/drawing/2014/main" id="{FB33C971-925B-4237-B00B-30527460C49E}"/>
              </a:ext>
            </a:extLst>
          </p:cNvPr>
          <p:cNvSpPr/>
          <p:nvPr/>
        </p:nvSpPr>
        <p:spPr>
          <a:xfrm>
            <a:off x="6051957" y="44593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0" name="Oval 139">
            <a:extLst>
              <a:ext uri="{FF2B5EF4-FFF2-40B4-BE49-F238E27FC236}">
                <a16:creationId xmlns="" xmlns:a16="http://schemas.microsoft.com/office/drawing/2014/main" id="{FB33C971-925B-4237-B00B-30527460C49E}"/>
              </a:ext>
            </a:extLst>
          </p:cNvPr>
          <p:cNvSpPr/>
          <p:nvPr/>
        </p:nvSpPr>
        <p:spPr>
          <a:xfrm>
            <a:off x="6749997" y="445260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6" name="Oval 145">
            <a:extLst>
              <a:ext uri="{FF2B5EF4-FFF2-40B4-BE49-F238E27FC236}">
                <a16:creationId xmlns="" xmlns:a16="http://schemas.microsoft.com/office/drawing/2014/main" id="{700D6C23-C3E9-F248-9E42-6013B230F14E}"/>
              </a:ext>
            </a:extLst>
          </p:cNvPr>
          <p:cNvSpPr/>
          <p:nvPr/>
        </p:nvSpPr>
        <p:spPr>
          <a:xfrm>
            <a:off x="5385811"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7" name="Oval 146">
            <a:extLst>
              <a:ext uri="{FF2B5EF4-FFF2-40B4-BE49-F238E27FC236}">
                <a16:creationId xmlns="" xmlns:a16="http://schemas.microsoft.com/office/drawing/2014/main" id="{700D6C23-C3E9-F248-9E42-6013B230F14E}"/>
              </a:ext>
            </a:extLst>
          </p:cNvPr>
          <p:cNvSpPr/>
          <p:nvPr/>
        </p:nvSpPr>
        <p:spPr>
          <a:xfrm>
            <a:off x="6030021" y="444853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8" name="Oval 147">
            <a:extLst>
              <a:ext uri="{FF2B5EF4-FFF2-40B4-BE49-F238E27FC236}">
                <a16:creationId xmlns="" xmlns:a16="http://schemas.microsoft.com/office/drawing/2014/main" id="{700D6C23-C3E9-F248-9E42-6013B230F14E}"/>
              </a:ext>
            </a:extLst>
          </p:cNvPr>
          <p:cNvSpPr/>
          <p:nvPr/>
        </p:nvSpPr>
        <p:spPr>
          <a:xfrm>
            <a:off x="7340247" y="445932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49" name="Oval 148">
            <a:extLst>
              <a:ext uri="{FF2B5EF4-FFF2-40B4-BE49-F238E27FC236}">
                <a16:creationId xmlns="" xmlns:a16="http://schemas.microsoft.com/office/drawing/2014/main" id="{700D6C23-C3E9-F248-9E42-6013B230F14E}"/>
              </a:ext>
            </a:extLst>
          </p:cNvPr>
          <p:cNvSpPr/>
          <p:nvPr/>
        </p:nvSpPr>
        <p:spPr>
          <a:xfrm>
            <a:off x="11171565" y="394861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0" name="Oval 149">
            <a:extLst>
              <a:ext uri="{FF2B5EF4-FFF2-40B4-BE49-F238E27FC236}">
                <a16:creationId xmlns="" xmlns:a16="http://schemas.microsoft.com/office/drawing/2014/main" id="{700D6C23-C3E9-F248-9E42-6013B230F14E}"/>
              </a:ext>
            </a:extLst>
          </p:cNvPr>
          <p:cNvSpPr/>
          <p:nvPr/>
        </p:nvSpPr>
        <p:spPr>
          <a:xfrm>
            <a:off x="4760349" y="439720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D</a:t>
            </a:r>
            <a:endParaRPr lang="vi-VN" sz="3200" b="1" kern="0" dirty="0">
              <a:solidFill>
                <a:srgbClr val="FF0000"/>
              </a:solidFill>
              <a:latin typeface="Arial"/>
            </a:endParaRPr>
          </a:p>
        </p:txBody>
      </p:sp>
      <p:sp>
        <p:nvSpPr>
          <p:cNvPr id="151" name="Oval 150">
            <a:extLst>
              <a:ext uri="{FF2B5EF4-FFF2-40B4-BE49-F238E27FC236}">
                <a16:creationId xmlns="" xmlns:a16="http://schemas.microsoft.com/office/drawing/2014/main" id="{700D6C23-C3E9-F248-9E42-6013B230F14E}"/>
              </a:ext>
            </a:extLst>
          </p:cNvPr>
          <p:cNvSpPr/>
          <p:nvPr/>
        </p:nvSpPr>
        <p:spPr>
          <a:xfrm>
            <a:off x="6717130"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52" name="Oval 151">
            <a:extLst>
              <a:ext uri="{FF2B5EF4-FFF2-40B4-BE49-F238E27FC236}">
                <a16:creationId xmlns="" xmlns:a16="http://schemas.microsoft.com/office/drawing/2014/main" id="{700D6C23-C3E9-F248-9E42-6013B230F14E}"/>
              </a:ext>
            </a:extLst>
          </p:cNvPr>
          <p:cNvSpPr/>
          <p:nvPr/>
        </p:nvSpPr>
        <p:spPr>
          <a:xfrm>
            <a:off x="7934985"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Ừ</a:t>
            </a:r>
            <a:endParaRPr lang="vi-VN" sz="3200" b="1" kern="0" dirty="0">
              <a:solidFill>
                <a:prstClr val="black"/>
              </a:solidFill>
              <a:latin typeface="Arial"/>
            </a:endParaRPr>
          </a:p>
        </p:txBody>
      </p:sp>
      <p:sp>
        <p:nvSpPr>
          <p:cNvPr id="153" name="Oval 152">
            <a:extLst>
              <a:ext uri="{FF2B5EF4-FFF2-40B4-BE49-F238E27FC236}">
                <a16:creationId xmlns="" xmlns:a16="http://schemas.microsoft.com/office/drawing/2014/main" id="{FB33C971-925B-4237-B00B-30527460C49E}"/>
              </a:ext>
            </a:extLst>
          </p:cNvPr>
          <p:cNvSpPr/>
          <p:nvPr/>
        </p:nvSpPr>
        <p:spPr>
          <a:xfrm>
            <a:off x="4217228"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 name="5-Point Star 2">
            <a:hlinkClick r:id="rId14" action="ppaction://hlinksldjump"/>
          </p:cNvPr>
          <p:cNvSpPr/>
          <p:nvPr/>
        </p:nvSpPr>
        <p:spPr>
          <a:xfrm>
            <a:off x="10509173" y="31912"/>
            <a:ext cx="1211916" cy="109178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5-Point Star 1"/>
          <p:cNvSpPr/>
          <p:nvPr/>
        </p:nvSpPr>
        <p:spPr>
          <a:xfrm>
            <a:off x="9886306" y="1208076"/>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1</a:t>
            </a:r>
            <a:endParaRPr lang="en-US" sz="2800" dirty="0">
              <a:latin typeface="Times New Roman" pitchFamily="18" charset="0"/>
              <a:cs typeface="Times New Roman" pitchFamily="18" charset="0"/>
            </a:endParaRPr>
          </a:p>
        </p:txBody>
      </p:sp>
      <p:sp>
        <p:nvSpPr>
          <p:cNvPr id="99" name="5-Point Star 98"/>
          <p:cNvSpPr/>
          <p:nvPr/>
        </p:nvSpPr>
        <p:spPr>
          <a:xfrm>
            <a:off x="9886306" y="18939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p:txBody>
      </p:sp>
      <p:sp>
        <p:nvSpPr>
          <p:cNvPr id="100" name="5-Point Star 99"/>
          <p:cNvSpPr/>
          <p:nvPr/>
        </p:nvSpPr>
        <p:spPr>
          <a:xfrm>
            <a:off x="9886306" y="25281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01" name="5-Point Star 100"/>
          <p:cNvSpPr/>
          <p:nvPr/>
        </p:nvSpPr>
        <p:spPr>
          <a:xfrm>
            <a:off x="9886306" y="322228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4</a:t>
            </a:r>
            <a:endParaRPr lang="en-US" sz="2800" dirty="0">
              <a:latin typeface="Times New Roman" pitchFamily="18" charset="0"/>
              <a:cs typeface="Times New Roman" pitchFamily="18" charset="0"/>
            </a:endParaRPr>
          </a:p>
        </p:txBody>
      </p:sp>
      <p:sp>
        <p:nvSpPr>
          <p:cNvPr id="102" name="5-Point Star 101"/>
          <p:cNvSpPr/>
          <p:nvPr/>
        </p:nvSpPr>
        <p:spPr>
          <a:xfrm>
            <a:off x="9886306" y="39988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5</a:t>
            </a:r>
            <a:endParaRPr lang="en-US" sz="2800" dirty="0">
              <a:latin typeface="Times New Roman" pitchFamily="18" charset="0"/>
              <a:cs typeface="Times New Roman" pitchFamily="18" charset="0"/>
            </a:endParaRPr>
          </a:p>
        </p:txBody>
      </p:sp>
      <p:sp>
        <p:nvSpPr>
          <p:cNvPr id="103" name="5-Point Star 102"/>
          <p:cNvSpPr/>
          <p:nvPr/>
        </p:nvSpPr>
        <p:spPr>
          <a:xfrm>
            <a:off x="9886306" y="46443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6</a:t>
            </a:r>
            <a:endParaRPr lang="en-US" sz="2800" dirty="0">
              <a:latin typeface="Times New Roman" pitchFamily="18" charset="0"/>
              <a:cs typeface="Times New Roman" pitchFamily="18" charset="0"/>
            </a:endParaRPr>
          </a:p>
        </p:txBody>
      </p:sp>
      <p:sp>
        <p:nvSpPr>
          <p:cNvPr id="104" name="Oval 103">
            <a:extLst>
              <a:ext uri="{FF2B5EF4-FFF2-40B4-BE49-F238E27FC236}">
                <a16:creationId xmlns="" xmlns:a16="http://schemas.microsoft.com/office/drawing/2014/main" id="{700D6C23-C3E9-F248-9E42-6013B230F14E}"/>
              </a:ext>
            </a:extLst>
          </p:cNvPr>
          <p:cNvSpPr/>
          <p:nvPr/>
        </p:nvSpPr>
        <p:spPr>
          <a:xfrm>
            <a:off x="11186453" y="109290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srgbClr val="FF0000"/>
                </a:solidFill>
                <a:latin typeface="Calibri"/>
              </a:rPr>
              <a:t>H</a:t>
            </a:r>
            <a:endParaRPr lang="vi-VN" sz="3200" b="1" kern="0" dirty="0">
              <a:solidFill>
                <a:srgbClr val="FF0000"/>
              </a:solidFill>
              <a:latin typeface="Arial"/>
            </a:endParaRPr>
          </a:p>
        </p:txBody>
      </p:sp>
      <p:sp>
        <p:nvSpPr>
          <p:cNvPr id="105" name="Oval 104">
            <a:extLst>
              <a:ext uri="{FF2B5EF4-FFF2-40B4-BE49-F238E27FC236}">
                <a16:creationId xmlns="" xmlns:a16="http://schemas.microsoft.com/office/drawing/2014/main" id="{700D6C23-C3E9-F248-9E42-6013B230F14E}"/>
              </a:ext>
            </a:extLst>
          </p:cNvPr>
          <p:cNvSpPr/>
          <p:nvPr/>
        </p:nvSpPr>
        <p:spPr>
          <a:xfrm>
            <a:off x="2984711" y="11618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06" name="Oval 105">
            <a:extLst>
              <a:ext uri="{FF2B5EF4-FFF2-40B4-BE49-F238E27FC236}">
                <a16:creationId xmlns="" xmlns:a16="http://schemas.microsoft.com/office/drawing/2014/main" id="{700D6C23-C3E9-F248-9E42-6013B230F14E}"/>
              </a:ext>
            </a:extLst>
          </p:cNvPr>
          <p:cNvSpPr/>
          <p:nvPr/>
        </p:nvSpPr>
        <p:spPr>
          <a:xfrm>
            <a:off x="3589395" y="1100116"/>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07" name="Oval 106">
            <a:extLst>
              <a:ext uri="{FF2B5EF4-FFF2-40B4-BE49-F238E27FC236}">
                <a16:creationId xmlns="" xmlns:a16="http://schemas.microsoft.com/office/drawing/2014/main" id="{700D6C23-C3E9-F248-9E42-6013B230F14E}"/>
              </a:ext>
            </a:extLst>
          </p:cNvPr>
          <p:cNvSpPr/>
          <p:nvPr/>
        </p:nvSpPr>
        <p:spPr>
          <a:xfrm>
            <a:off x="4268590" y="1111552"/>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G</a:t>
            </a:r>
            <a:endParaRPr lang="vi-VN" sz="3200" b="1" kern="0" dirty="0">
              <a:solidFill>
                <a:prstClr val="black"/>
              </a:solidFill>
              <a:latin typeface="Arial"/>
            </a:endParaRPr>
          </a:p>
        </p:txBody>
      </p:sp>
      <p:sp>
        <p:nvSpPr>
          <p:cNvPr id="108" name="Oval 107">
            <a:extLst>
              <a:ext uri="{FF2B5EF4-FFF2-40B4-BE49-F238E27FC236}">
                <a16:creationId xmlns="" xmlns:a16="http://schemas.microsoft.com/office/drawing/2014/main" id="{700D6C23-C3E9-F248-9E42-6013B230F14E}"/>
              </a:ext>
            </a:extLst>
          </p:cNvPr>
          <p:cNvSpPr/>
          <p:nvPr/>
        </p:nvSpPr>
        <p:spPr>
          <a:xfrm>
            <a:off x="4883987" y="112532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17" name="Oval 116">
            <a:extLst>
              <a:ext uri="{FF2B5EF4-FFF2-40B4-BE49-F238E27FC236}">
                <a16:creationId xmlns="" xmlns:a16="http://schemas.microsoft.com/office/drawing/2014/main" id="{700D6C23-C3E9-F248-9E42-6013B230F14E}"/>
              </a:ext>
            </a:extLst>
          </p:cNvPr>
          <p:cNvSpPr/>
          <p:nvPr/>
        </p:nvSpPr>
        <p:spPr>
          <a:xfrm>
            <a:off x="5460953" y="12309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Ĩ</a:t>
            </a:r>
            <a:endParaRPr lang="vi-VN" sz="3200" b="1" kern="0" dirty="0">
              <a:solidFill>
                <a:prstClr val="black"/>
              </a:solidFill>
              <a:latin typeface="Arial"/>
            </a:endParaRPr>
          </a:p>
        </p:txBody>
      </p:sp>
      <p:sp>
        <p:nvSpPr>
          <p:cNvPr id="118" name="Oval 117">
            <a:extLst>
              <a:ext uri="{FF2B5EF4-FFF2-40B4-BE49-F238E27FC236}">
                <a16:creationId xmlns="" xmlns:a16="http://schemas.microsoft.com/office/drawing/2014/main" id="{700D6C23-C3E9-F248-9E42-6013B230F14E}"/>
              </a:ext>
            </a:extLst>
          </p:cNvPr>
          <p:cNvSpPr/>
          <p:nvPr/>
        </p:nvSpPr>
        <p:spPr>
          <a:xfrm>
            <a:off x="6062003" y="121386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19" name="Oval 118">
            <a:extLst>
              <a:ext uri="{FF2B5EF4-FFF2-40B4-BE49-F238E27FC236}">
                <a16:creationId xmlns="" xmlns:a16="http://schemas.microsoft.com/office/drawing/2014/main" id="{700D6C23-C3E9-F248-9E42-6013B230F14E}"/>
              </a:ext>
            </a:extLst>
          </p:cNvPr>
          <p:cNvSpPr/>
          <p:nvPr/>
        </p:nvSpPr>
        <p:spPr>
          <a:xfrm>
            <a:off x="2340194" y="111534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Đ</a:t>
            </a:r>
            <a:endParaRPr lang="vi-VN" sz="3200" b="1" kern="0" dirty="0">
              <a:latin typeface="Arial"/>
            </a:endParaRPr>
          </a:p>
        </p:txBody>
      </p:sp>
      <p:sp>
        <p:nvSpPr>
          <p:cNvPr id="120" name="Oval 119">
            <a:extLst>
              <a:ext uri="{FF2B5EF4-FFF2-40B4-BE49-F238E27FC236}">
                <a16:creationId xmlns="" xmlns:a16="http://schemas.microsoft.com/office/drawing/2014/main" id="{700D6C23-C3E9-F248-9E42-6013B230F14E}"/>
              </a:ext>
            </a:extLst>
          </p:cNvPr>
          <p:cNvSpPr/>
          <p:nvPr/>
        </p:nvSpPr>
        <p:spPr>
          <a:xfrm>
            <a:off x="2307907" y="20177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latin typeface="Calibri"/>
              </a:rPr>
              <a:t>H</a:t>
            </a:r>
            <a:endParaRPr lang="vi-VN" sz="3200" b="1" kern="0" dirty="0">
              <a:latin typeface="Arial"/>
            </a:endParaRPr>
          </a:p>
        </p:txBody>
      </p:sp>
      <p:sp>
        <p:nvSpPr>
          <p:cNvPr id="121" name="Oval 120">
            <a:extLst>
              <a:ext uri="{FF2B5EF4-FFF2-40B4-BE49-F238E27FC236}">
                <a16:creationId xmlns="" xmlns:a16="http://schemas.microsoft.com/office/drawing/2014/main" id="{700D6C23-C3E9-F248-9E42-6013B230F14E}"/>
              </a:ext>
            </a:extLst>
          </p:cNvPr>
          <p:cNvSpPr/>
          <p:nvPr/>
        </p:nvSpPr>
        <p:spPr>
          <a:xfrm>
            <a:off x="1703223" y="203791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22" name="Oval 121">
            <a:extLst>
              <a:ext uri="{FF2B5EF4-FFF2-40B4-BE49-F238E27FC236}">
                <a16:creationId xmlns="" xmlns:a16="http://schemas.microsoft.com/office/drawing/2014/main" id="{700D6C23-C3E9-F248-9E42-6013B230F14E}"/>
              </a:ext>
            </a:extLst>
          </p:cNvPr>
          <p:cNvSpPr/>
          <p:nvPr/>
        </p:nvSpPr>
        <p:spPr>
          <a:xfrm>
            <a:off x="2916500" y="19987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126" name="Oval 125">
            <a:extLst>
              <a:ext uri="{FF2B5EF4-FFF2-40B4-BE49-F238E27FC236}">
                <a16:creationId xmlns="" xmlns:a16="http://schemas.microsoft.com/office/drawing/2014/main" id="{700D6C23-C3E9-F248-9E42-6013B230F14E}"/>
              </a:ext>
            </a:extLst>
          </p:cNvPr>
          <p:cNvSpPr/>
          <p:nvPr/>
        </p:nvSpPr>
        <p:spPr>
          <a:xfrm>
            <a:off x="3541059"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7" name="Oval 126">
            <a:extLst>
              <a:ext uri="{FF2B5EF4-FFF2-40B4-BE49-F238E27FC236}">
                <a16:creationId xmlns="" xmlns:a16="http://schemas.microsoft.com/office/drawing/2014/main" id="{700D6C23-C3E9-F248-9E42-6013B230F14E}"/>
              </a:ext>
            </a:extLst>
          </p:cNvPr>
          <p:cNvSpPr/>
          <p:nvPr/>
        </p:nvSpPr>
        <p:spPr>
          <a:xfrm>
            <a:off x="4136067"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H</a:t>
            </a:r>
            <a:endParaRPr lang="vi-VN" sz="3200" b="1" kern="0" dirty="0">
              <a:solidFill>
                <a:prstClr val="black"/>
              </a:solidFill>
              <a:latin typeface="Arial"/>
            </a:endParaRPr>
          </a:p>
        </p:txBody>
      </p:sp>
      <p:sp>
        <p:nvSpPr>
          <p:cNvPr id="128" name="Oval 127">
            <a:extLst>
              <a:ext uri="{FF2B5EF4-FFF2-40B4-BE49-F238E27FC236}">
                <a16:creationId xmlns="" xmlns:a16="http://schemas.microsoft.com/office/drawing/2014/main" id="{700D6C23-C3E9-F248-9E42-6013B230F14E}"/>
              </a:ext>
            </a:extLst>
          </p:cNvPr>
          <p:cNvSpPr/>
          <p:nvPr/>
        </p:nvSpPr>
        <p:spPr>
          <a:xfrm>
            <a:off x="4808707" y="207473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37" name="Oval 136">
            <a:extLst>
              <a:ext uri="{FF2B5EF4-FFF2-40B4-BE49-F238E27FC236}">
                <a16:creationId xmlns="" xmlns:a16="http://schemas.microsoft.com/office/drawing/2014/main" id="{700D6C23-C3E9-F248-9E42-6013B230F14E}"/>
              </a:ext>
            </a:extLst>
          </p:cNvPr>
          <p:cNvSpPr/>
          <p:nvPr/>
        </p:nvSpPr>
        <p:spPr>
          <a:xfrm>
            <a:off x="5429666" y="20665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A</a:t>
            </a:r>
            <a:endParaRPr lang="vi-VN" sz="3200" b="1" kern="0" dirty="0">
              <a:solidFill>
                <a:prstClr val="black"/>
              </a:solidFill>
              <a:latin typeface="Arial"/>
            </a:endParaRPr>
          </a:p>
        </p:txBody>
      </p:sp>
      <p:sp>
        <p:nvSpPr>
          <p:cNvPr id="141" name="Oval 140">
            <a:extLst>
              <a:ext uri="{FF2B5EF4-FFF2-40B4-BE49-F238E27FC236}">
                <a16:creationId xmlns="" xmlns:a16="http://schemas.microsoft.com/office/drawing/2014/main" id="{700D6C23-C3E9-F248-9E42-6013B230F14E}"/>
              </a:ext>
            </a:extLst>
          </p:cNvPr>
          <p:cNvSpPr/>
          <p:nvPr/>
        </p:nvSpPr>
        <p:spPr>
          <a:xfrm>
            <a:off x="11186453"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42" name="Oval 141">
            <a:extLst>
              <a:ext uri="{FF2B5EF4-FFF2-40B4-BE49-F238E27FC236}">
                <a16:creationId xmlns="" xmlns:a16="http://schemas.microsoft.com/office/drawing/2014/main" id="{700D6C23-C3E9-F248-9E42-6013B230F14E}"/>
              </a:ext>
            </a:extLst>
          </p:cNvPr>
          <p:cNvSpPr/>
          <p:nvPr/>
        </p:nvSpPr>
        <p:spPr>
          <a:xfrm>
            <a:off x="4223475"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D</a:t>
            </a:r>
            <a:endParaRPr lang="vi-VN" sz="3200" b="1" kern="0" dirty="0">
              <a:solidFill>
                <a:prstClr val="black"/>
              </a:solidFill>
              <a:latin typeface="Arial"/>
            </a:endParaRPr>
          </a:p>
        </p:txBody>
      </p:sp>
      <p:sp>
        <p:nvSpPr>
          <p:cNvPr id="143" name="Oval 142">
            <a:extLst>
              <a:ext uri="{FF2B5EF4-FFF2-40B4-BE49-F238E27FC236}">
                <a16:creationId xmlns="" xmlns:a16="http://schemas.microsoft.com/office/drawing/2014/main" id="{700D6C23-C3E9-F248-9E42-6013B230F14E}"/>
              </a:ext>
            </a:extLst>
          </p:cNvPr>
          <p:cNvSpPr/>
          <p:nvPr/>
        </p:nvSpPr>
        <p:spPr>
          <a:xfrm>
            <a:off x="3505278" y="51407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N</a:t>
            </a:r>
            <a:endParaRPr lang="vi-VN" sz="3200" b="1" kern="0" dirty="0">
              <a:solidFill>
                <a:prstClr val="black"/>
              </a:solidFill>
              <a:latin typeface="Arial"/>
            </a:endParaRPr>
          </a:p>
        </p:txBody>
      </p:sp>
      <p:sp>
        <p:nvSpPr>
          <p:cNvPr id="144" name="Oval 143">
            <a:extLst>
              <a:ext uri="{FF2B5EF4-FFF2-40B4-BE49-F238E27FC236}">
                <a16:creationId xmlns="" xmlns:a16="http://schemas.microsoft.com/office/drawing/2014/main" id="{700D6C23-C3E9-F248-9E42-6013B230F14E}"/>
              </a:ext>
            </a:extLst>
          </p:cNvPr>
          <p:cNvSpPr/>
          <p:nvPr/>
        </p:nvSpPr>
        <p:spPr>
          <a:xfrm>
            <a:off x="2856691"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smtClean="0">
                <a:solidFill>
                  <a:prstClr val="black"/>
                </a:solidFill>
                <a:latin typeface="Calibri"/>
              </a:rPr>
              <a:t>Ẩ</a:t>
            </a:r>
            <a:endParaRPr lang="vi-VN" sz="3200" b="1" kern="0" dirty="0">
              <a:solidFill>
                <a:prstClr val="black"/>
              </a:solidFill>
              <a:latin typeface="Arial"/>
            </a:endParaRPr>
          </a:p>
        </p:txBody>
      </p:sp>
      <p:sp>
        <p:nvSpPr>
          <p:cNvPr id="145" name="Oval 144">
            <a:extLst>
              <a:ext uri="{FF2B5EF4-FFF2-40B4-BE49-F238E27FC236}">
                <a16:creationId xmlns="" xmlns:a16="http://schemas.microsoft.com/office/drawing/2014/main" id="{700D6C23-C3E9-F248-9E42-6013B230F14E}"/>
              </a:ext>
            </a:extLst>
          </p:cNvPr>
          <p:cNvSpPr/>
          <p:nvPr/>
        </p:nvSpPr>
        <p:spPr>
          <a:xfrm>
            <a:off x="11158873" y="465406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59" name="Oval 158">
            <a:extLst>
              <a:ext uri="{FF2B5EF4-FFF2-40B4-BE49-F238E27FC236}">
                <a16:creationId xmlns="" xmlns:a16="http://schemas.microsoft.com/office/drawing/2014/main" id="{700D6C23-C3E9-F248-9E42-6013B230F14E}"/>
              </a:ext>
            </a:extLst>
          </p:cNvPr>
          <p:cNvSpPr/>
          <p:nvPr/>
        </p:nvSpPr>
        <p:spPr>
          <a:xfrm>
            <a:off x="4850214" y="517612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Tree>
    <p:extLst>
      <p:ext uri="{BB962C8B-B14F-4D97-AF65-F5344CB8AC3E}">
        <p14:creationId xmlns:p14="http://schemas.microsoft.com/office/powerpoint/2010/main" val="42496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barn(inVertical)">
                                      <p:cBhvr>
                                        <p:cTn id="139" dur="500"/>
                                        <p:tgtEl>
                                          <p:spTgt spid="45"/>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barn(inVertical)">
                                      <p:cBhvr>
                                        <p:cTn id="142" dur="500"/>
                                        <p:tgtEl>
                                          <p:spTgt spid="4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barn(inVertical)">
                                      <p:cBhvr>
                                        <p:cTn id="145" dur="500"/>
                                        <p:tgtEl>
                                          <p:spTgt spid="3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arn(inVertical)">
                                      <p:cBhvr>
                                        <p:cTn id="148" dur="500"/>
                                        <p:tgtEl>
                                          <p:spTgt spid="2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barn(inVertical)">
                                      <p:cBhvr>
                                        <p:cTn id="151" dur="500"/>
                                        <p:tgtEl>
                                          <p:spTgt spid="6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barn(inVertical)">
                                      <p:cBhvr>
                                        <p:cTn id="154" dur="500"/>
                                        <p:tgtEl>
                                          <p:spTgt spid="6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barn(inVertical)">
                                      <p:cBhvr>
                                        <p:cTn id="157" dur="500"/>
                                        <p:tgtEl>
                                          <p:spTgt spid="66"/>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8"/>
                                        </p:tgtEl>
                                        <p:attrNameLst>
                                          <p:attrName>style.visibility</p:attrName>
                                        </p:attrNameLst>
                                      </p:cBhvr>
                                      <p:to>
                                        <p:strVal val="visible"/>
                                      </p:to>
                                    </p:set>
                                    <p:animEffect transition="in" filter="barn(inVertical)">
                                      <p:cBhvr>
                                        <p:cTn id="166" dur="500"/>
                                        <p:tgtEl>
                                          <p:spTgt spid="21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animEffect transition="in" filter="barn(inVertical)">
                                      <p:cBhvr>
                                        <p:cTn id="169" dur="500"/>
                                        <p:tgtEl>
                                          <p:spTgt spid="216"/>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217"/>
                                        </p:tgtEl>
                                        <p:attrNameLst>
                                          <p:attrName>style.visibility</p:attrName>
                                        </p:attrNameLst>
                                      </p:cBhvr>
                                      <p:to>
                                        <p:strVal val="visible"/>
                                      </p:to>
                                    </p:set>
                                    <p:animEffect transition="in" filter="barn(inVertical)">
                                      <p:cBhvr>
                                        <p:cTn id="172" dur="500"/>
                                        <p:tgtEl>
                                          <p:spTgt spid="217"/>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barn(inVertical)">
                                      <p:cBhvr>
                                        <p:cTn id="175" dur="500"/>
                                        <p:tgtEl>
                                          <p:spTgt spid="21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215"/>
                                        </p:tgtEl>
                                        <p:attrNameLst>
                                          <p:attrName>style.visibility</p:attrName>
                                        </p:attrNameLst>
                                      </p:cBhvr>
                                      <p:to>
                                        <p:strVal val="visible"/>
                                      </p:to>
                                    </p:set>
                                    <p:animEffect transition="in" filter="barn(inVertical)">
                                      <p:cBhvr>
                                        <p:cTn id="178" dur="500"/>
                                        <p:tgtEl>
                                          <p:spTgt spid="21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barn(inVertical)">
                                      <p:cBhvr>
                                        <p:cTn id="181" dur="500"/>
                                        <p:tgtEl>
                                          <p:spTgt spid="123"/>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barn(inVertical)">
                                      <p:cBhvr>
                                        <p:cTn id="184" dur="500"/>
                                        <p:tgtEl>
                                          <p:spTgt spid="12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barn(inVertical)">
                                      <p:cBhvr>
                                        <p:cTn id="187" dur="500"/>
                                        <p:tgtEl>
                                          <p:spTgt spid="124"/>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8"/>
                                        </p:tgtEl>
                                        <p:attrNameLst>
                                          <p:attrName>style.visibility</p:attrName>
                                        </p:attrNameLst>
                                      </p:cBhvr>
                                      <p:to>
                                        <p:strVal val="visible"/>
                                      </p:to>
                                    </p:set>
                                    <p:animEffect transition="in" filter="barn(inVertical)">
                                      <p:cBhvr>
                                        <p:cTn id="190" dur="500"/>
                                        <p:tgtEl>
                                          <p:spTgt spid="13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barn(inVertical)">
                                      <p:cBhvr>
                                        <p:cTn id="193" dur="500"/>
                                        <p:tgtEl>
                                          <p:spTgt spid="13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40"/>
                                        </p:tgtEl>
                                        <p:attrNameLst>
                                          <p:attrName>style.visibility</p:attrName>
                                        </p:attrNameLst>
                                      </p:cBhvr>
                                      <p:to>
                                        <p:strVal val="visible"/>
                                      </p:to>
                                    </p:set>
                                    <p:animEffect transition="in" filter="barn(inVertical)">
                                      <p:cBhvr>
                                        <p:cTn id="196" dur="500"/>
                                        <p:tgtEl>
                                          <p:spTgt spid="14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3"/>
                                        </p:tgtEl>
                                        <p:attrNameLst>
                                          <p:attrName>style.visibility</p:attrName>
                                        </p:attrNameLst>
                                      </p:cBhvr>
                                      <p:to>
                                        <p:strVal val="visible"/>
                                      </p:to>
                                    </p:set>
                                    <p:animEffect transition="in" filter="barn(inVertical)">
                                      <p:cBhvr>
                                        <p:cTn id="199" dur="500"/>
                                        <p:tgtEl>
                                          <p:spTgt spid="15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barn(inVertical)">
                                      <p:cBhvr>
                                        <p:cTn id="204" dur="500"/>
                                        <p:tgtEl>
                                          <p:spTgt spid="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barn(inVertical)">
                                      <p:cBhvr>
                                        <p:cTn id="207" dur="500"/>
                                        <p:tgtEl>
                                          <p:spTgt spid="99"/>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barn(inVertical)">
                                      <p:cBhvr>
                                        <p:cTn id="210" dur="500"/>
                                        <p:tgtEl>
                                          <p:spTgt spid="10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barn(inVertical)">
                                      <p:cBhvr>
                                        <p:cTn id="213" dur="500"/>
                                        <p:tgtEl>
                                          <p:spTgt spid="10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barn(inVertical)">
                                      <p:cBhvr>
                                        <p:cTn id="216" dur="500"/>
                                        <p:tgtEl>
                                          <p:spTgt spid="10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barn(inVertical)">
                                      <p:cBhvr>
                                        <p:cTn id="21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0" fill="hold" display="0">
                  <p:stCondLst>
                    <p:cond delay="indefinite"/>
                  </p:stCondLst>
                  <p:endCondLst>
                    <p:cond evt="onStopAudio" delay="0">
                      <p:tgtEl>
                        <p:sldTgt/>
                      </p:tgtEl>
                    </p:cond>
                  </p:endCondLst>
                </p:cTn>
                <p:tgtEl>
                  <p:spTgt spid="6"/>
                </p:tgtEl>
              </p:cMediaNode>
            </p:audio>
            <p:seq concurrent="1" nextAc="seek">
              <p:cTn id="221" restart="whenNotActive" fill="hold" evtFilter="cancelBubble" nodeType="interactiveSeq">
                <p:stCondLst>
                  <p:cond evt="onClick" delay="0">
                    <p:tgtEl>
                      <p:spTgt spid="2"/>
                    </p:tgtEl>
                  </p:cond>
                </p:stCondLst>
                <p:endSync evt="end" delay="0">
                  <p:rtn val="all"/>
                </p:endSync>
                <p:childTnLst>
                  <p:par>
                    <p:cTn id="222" fill="hold">
                      <p:stCondLst>
                        <p:cond delay="0"/>
                      </p:stCondLst>
                      <p:childTnLst>
                        <p:par>
                          <p:cTn id="223" fill="hold">
                            <p:stCondLst>
                              <p:cond delay="0"/>
                            </p:stCondLst>
                            <p:childTnLst>
                              <p:par>
                                <p:cTn id="224" presetID="16" presetClass="entr" presetSubtype="21"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barn(inVertical)">
                                      <p:cBhvr>
                                        <p:cTn id="226" dur="500"/>
                                        <p:tgtEl>
                                          <p:spTgt spid="10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5"/>
                                        </p:tgtEl>
                                        <p:attrNameLst>
                                          <p:attrName>style.visibility</p:attrName>
                                        </p:attrNameLst>
                                      </p:cBhvr>
                                      <p:to>
                                        <p:strVal val="visible"/>
                                      </p:to>
                                    </p:set>
                                    <p:animEffect transition="in" filter="barn(inVertical)">
                                      <p:cBhvr>
                                        <p:cTn id="229" dur="500"/>
                                        <p:tgtEl>
                                          <p:spTgt spid="105"/>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Effect transition="in" filter="barn(inVertical)">
                                      <p:cBhvr>
                                        <p:cTn id="232" dur="500"/>
                                        <p:tgtEl>
                                          <p:spTgt spid="106"/>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barn(inVertical)">
                                      <p:cBhvr>
                                        <p:cTn id="235" dur="500"/>
                                        <p:tgtEl>
                                          <p:spTgt spid="10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8"/>
                                        </p:tgtEl>
                                        <p:attrNameLst>
                                          <p:attrName>style.visibility</p:attrName>
                                        </p:attrNameLst>
                                      </p:cBhvr>
                                      <p:to>
                                        <p:strVal val="visible"/>
                                      </p:to>
                                    </p:set>
                                    <p:animEffect transition="in" filter="barn(inVertical)">
                                      <p:cBhvr>
                                        <p:cTn id="238" dur="500"/>
                                        <p:tgtEl>
                                          <p:spTgt spid="108"/>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17"/>
                                        </p:tgtEl>
                                        <p:attrNameLst>
                                          <p:attrName>style.visibility</p:attrName>
                                        </p:attrNameLst>
                                      </p:cBhvr>
                                      <p:to>
                                        <p:strVal val="visible"/>
                                      </p:to>
                                    </p:set>
                                    <p:animEffect transition="in" filter="barn(inVertical)">
                                      <p:cBhvr>
                                        <p:cTn id="241" dur="500"/>
                                        <p:tgtEl>
                                          <p:spTgt spid="117"/>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18"/>
                                        </p:tgtEl>
                                        <p:attrNameLst>
                                          <p:attrName>style.visibility</p:attrName>
                                        </p:attrNameLst>
                                      </p:cBhvr>
                                      <p:to>
                                        <p:strVal val="visible"/>
                                      </p:to>
                                    </p:set>
                                    <p:animEffect transition="in" filter="barn(inVertical)">
                                      <p:cBhvr>
                                        <p:cTn id="244" dur="500"/>
                                        <p:tgtEl>
                                          <p:spTgt spid="118"/>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Effect transition="in" filter="barn(inVertical)">
                                      <p:cBhvr>
                                        <p:cTn id="247" dur="500"/>
                                        <p:tgtEl>
                                          <p:spTgt spid="119"/>
                                        </p:tgtEl>
                                      </p:cBhvr>
                                    </p:animEffect>
                                  </p:childTnLst>
                                </p:cTn>
                              </p:par>
                            </p:childTnLst>
                          </p:cTn>
                        </p:par>
                      </p:childTnLst>
                    </p:cTn>
                  </p:par>
                </p:childTnLst>
              </p:cTn>
              <p:nextCondLst>
                <p:cond evt="onClick" delay="0">
                  <p:tgtEl>
                    <p:spTgt spid="2"/>
                  </p:tgtEl>
                </p:cond>
              </p:nextCondLst>
            </p:seq>
            <p:seq concurrent="1" nextAc="seek">
              <p:cTn id="248" restart="whenNotActive" fill="hold" evtFilter="cancelBubble" nodeType="interactiveSeq">
                <p:stCondLst>
                  <p:cond evt="onClick" delay="0">
                    <p:tgtEl>
                      <p:spTgt spid="99"/>
                    </p:tgtEl>
                  </p:cond>
                </p:stCondLst>
                <p:endSync evt="end" delay="0">
                  <p:rtn val="all"/>
                </p:endSync>
                <p:childTnLst>
                  <p:par>
                    <p:cTn id="249" fill="hold">
                      <p:stCondLst>
                        <p:cond delay="0"/>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21"/>
                                        </p:tgtEl>
                                        <p:attrNameLst>
                                          <p:attrName>style.visibility</p:attrName>
                                        </p:attrNameLst>
                                      </p:cBhvr>
                                      <p:to>
                                        <p:strVal val="visible"/>
                                      </p:to>
                                    </p:set>
                                    <p:animEffect transition="in" filter="barn(inVertical)">
                                      <p:cBhvr>
                                        <p:cTn id="253" dur="500"/>
                                        <p:tgtEl>
                                          <p:spTgt spid="121"/>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barn(inVertical)">
                                      <p:cBhvr>
                                        <p:cTn id="256" dur="500"/>
                                        <p:tgtEl>
                                          <p:spTgt spid="120"/>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Effect transition="in" filter="barn(inVertical)">
                                      <p:cBhvr>
                                        <p:cTn id="259" dur="500"/>
                                        <p:tgtEl>
                                          <p:spTgt spid="122"/>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barn(inVertical)">
                                      <p:cBhvr>
                                        <p:cTn id="262" dur="500"/>
                                        <p:tgtEl>
                                          <p:spTgt spid="126"/>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27"/>
                                        </p:tgtEl>
                                        <p:attrNameLst>
                                          <p:attrName>style.visibility</p:attrName>
                                        </p:attrNameLst>
                                      </p:cBhvr>
                                      <p:to>
                                        <p:strVal val="visible"/>
                                      </p:to>
                                    </p:set>
                                    <p:animEffect transition="in" filter="barn(inVertical)">
                                      <p:cBhvr>
                                        <p:cTn id="265" dur="500"/>
                                        <p:tgtEl>
                                          <p:spTgt spid="127"/>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28"/>
                                        </p:tgtEl>
                                        <p:attrNameLst>
                                          <p:attrName>style.visibility</p:attrName>
                                        </p:attrNameLst>
                                      </p:cBhvr>
                                      <p:to>
                                        <p:strVal val="visible"/>
                                      </p:to>
                                    </p:set>
                                    <p:animEffect transition="in" filter="barn(inVertical)">
                                      <p:cBhvr>
                                        <p:cTn id="268" dur="500"/>
                                        <p:tgtEl>
                                          <p:spTgt spid="128"/>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barn(inVertical)">
                                      <p:cBhvr>
                                        <p:cTn id="271" dur="500"/>
                                        <p:tgtEl>
                                          <p:spTgt spid="137"/>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41"/>
                                        </p:tgtEl>
                                        <p:attrNameLst>
                                          <p:attrName>style.visibility</p:attrName>
                                        </p:attrNameLst>
                                      </p:cBhvr>
                                      <p:to>
                                        <p:strVal val="visible"/>
                                      </p:to>
                                    </p:set>
                                    <p:animEffect transition="in" filter="barn(inVertical)">
                                      <p:cBhvr>
                                        <p:cTn id="274" dur="500"/>
                                        <p:tgtEl>
                                          <p:spTgt spid="141"/>
                                        </p:tgtEl>
                                      </p:cBhvr>
                                    </p:animEffect>
                                  </p:childTnLst>
                                </p:cTn>
                              </p:par>
                            </p:childTnLst>
                          </p:cTn>
                        </p:par>
                      </p:childTnLst>
                    </p:cTn>
                  </p:par>
                </p:childTnLst>
              </p:cTn>
              <p:nextCondLst>
                <p:cond evt="onClick" delay="0">
                  <p:tgtEl>
                    <p:spTgt spid="99"/>
                  </p:tgtEl>
                </p:cond>
              </p:nextCondLst>
            </p:seq>
            <p:seq concurrent="1" nextAc="seek">
              <p:cTn id="275" restart="whenNotActive" fill="hold" evtFilter="cancelBubble" nodeType="interactiveSeq">
                <p:stCondLst>
                  <p:cond evt="onClick" delay="0">
                    <p:tgtEl>
                      <p:spTgt spid="100"/>
                    </p:tgtEl>
                  </p:cond>
                </p:stCondLst>
                <p:endSync evt="end" delay="0">
                  <p:rtn val="all"/>
                </p:endSync>
                <p:childTnLst>
                  <p:par>
                    <p:cTn id="276" fill="hold">
                      <p:stCondLst>
                        <p:cond delay="0"/>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33"/>
                                        </p:tgtEl>
                                        <p:attrNameLst>
                                          <p:attrName>style.visibility</p:attrName>
                                        </p:attrNameLst>
                                      </p:cBhvr>
                                      <p:to>
                                        <p:strVal val="visible"/>
                                      </p:to>
                                    </p:set>
                                    <p:animEffect transition="in" filter="barn(inVertical)">
                                      <p:cBhvr>
                                        <p:cTn id="280" dur="500"/>
                                        <p:tgtEl>
                                          <p:spTgt spid="133"/>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9"/>
                                        </p:tgtEl>
                                        <p:attrNameLst>
                                          <p:attrName>style.visibility</p:attrName>
                                        </p:attrNameLst>
                                      </p:cBhvr>
                                      <p:to>
                                        <p:strVal val="visible"/>
                                      </p:to>
                                    </p:set>
                                    <p:animEffect transition="in" filter="barn(inVertical)">
                                      <p:cBhvr>
                                        <p:cTn id="283" dur="500"/>
                                        <p:tgtEl>
                                          <p:spTgt spid="129"/>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30"/>
                                        </p:tgtEl>
                                        <p:attrNameLst>
                                          <p:attrName>style.visibility</p:attrName>
                                        </p:attrNameLst>
                                      </p:cBhvr>
                                      <p:to>
                                        <p:strVal val="visible"/>
                                      </p:to>
                                    </p:set>
                                    <p:animEffect transition="in" filter="barn(inVertical)">
                                      <p:cBhvr>
                                        <p:cTn id="286" dur="500"/>
                                        <p:tgtEl>
                                          <p:spTgt spid="13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31"/>
                                        </p:tgtEl>
                                        <p:attrNameLst>
                                          <p:attrName>style.visibility</p:attrName>
                                        </p:attrNameLst>
                                      </p:cBhvr>
                                      <p:to>
                                        <p:strVal val="visible"/>
                                      </p:to>
                                    </p:set>
                                    <p:animEffect transition="in" filter="barn(inVertical)">
                                      <p:cBhvr>
                                        <p:cTn id="289" dur="500"/>
                                        <p:tgtEl>
                                          <p:spTgt spid="13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2"/>
                                        </p:tgtEl>
                                        <p:attrNameLst>
                                          <p:attrName>style.visibility</p:attrName>
                                        </p:attrNameLst>
                                      </p:cBhvr>
                                      <p:to>
                                        <p:strVal val="visible"/>
                                      </p:to>
                                    </p:set>
                                    <p:animEffect transition="in" filter="barn(inVertical)">
                                      <p:cBhvr>
                                        <p:cTn id="292" dur="500"/>
                                        <p:tgtEl>
                                          <p:spTgt spid="132"/>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animEffect transition="in" filter="barn(inVertical)">
                                      <p:cBhvr>
                                        <p:cTn id="295" dur="500"/>
                                        <p:tgtEl>
                                          <p:spTgt spid="136"/>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4"/>
                                        </p:tgtEl>
                                        <p:attrNameLst>
                                          <p:attrName>style.visibility</p:attrName>
                                        </p:attrNameLst>
                                      </p:cBhvr>
                                      <p:to>
                                        <p:strVal val="visible"/>
                                      </p:to>
                                    </p:set>
                                    <p:animEffect transition="in" filter="barn(inVertical)">
                                      <p:cBhvr>
                                        <p:cTn id="298" dur="500"/>
                                        <p:tgtEl>
                                          <p:spTgt spid="134"/>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35"/>
                                        </p:tgtEl>
                                        <p:attrNameLst>
                                          <p:attrName>style.visibility</p:attrName>
                                        </p:attrNameLst>
                                      </p:cBhvr>
                                      <p:to>
                                        <p:strVal val="visible"/>
                                      </p:to>
                                    </p:set>
                                    <p:animEffect transition="in" filter="barn(inVertical)">
                                      <p:cBhvr>
                                        <p:cTn id="301" dur="500"/>
                                        <p:tgtEl>
                                          <p:spTgt spid="135"/>
                                        </p:tgtEl>
                                      </p:cBhvr>
                                    </p:animEffect>
                                  </p:childTnLst>
                                </p:cTn>
                              </p:par>
                            </p:childTnLst>
                          </p:cTn>
                        </p:par>
                      </p:childTnLst>
                    </p:cTn>
                  </p:par>
                </p:childTnLst>
              </p:cTn>
              <p:nextCondLst>
                <p:cond evt="onClick" delay="0">
                  <p:tgtEl>
                    <p:spTgt spid="100"/>
                  </p:tgtEl>
                </p:cond>
              </p:nextCondLst>
            </p:seq>
            <p:seq concurrent="1" nextAc="seek">
              <p:cTn id="302" restart="whenNotActive" fill="hold" evtFilter="cancelBubble" nodeType="interactiveSeq">
                <p:stCondLst>
                  <p:cond evt="onClick" delay="0">
                    <p:tgtEl>
                      <p:spTgt spid="101"/>
                    </p:tgtEl>
                  </p:cond>
                </p:stCondLst>
                <p:endSync evt="end" delay="0">
                  <p:rtn val="all"/>
                </p:endSync>
                <p:childTnLst>
                  <p:par>
                    <p:cTn id="303" fill="hold">
                      <p:stCondLst>
                        <p:cond delay="0"/>
                      </p:stCondLst>
                      <p:childTnLst>
                        <p:par>
                          <p:cTn id="304" fill="hold">
                            <p:stCondLst>
                              <p:cond delay="0"/>
                            </p:stCondLst>
                            <p:childTnLst>
                              <p:par>
                                <p:cTn id="305" presetID="16" presetClass="entr" presetSubtype="21" fill="hold" grpId="0" nodeType="withEffect">
                                  <p:stCondLst>
                                    <p:cond delay="0"/>
                                  </p:stCondLst>
                                  <p:childTnLst>
                                    <p:set>
                                      <p:cBhvr>
                                        <p:cTn id="306" dur="1" fill="hold">
                                          <p:stCondLst>
                                            <p:cond delay="0"/>
                                          </p:stCondLst>
                                        </p:cTn>
                                        <p:tgtEl>
                                          <p:spTgt spid="182"/>
                                        </p:tgtEl>
                                        <p:attrNameLst>
                                          <p:attrName>style.visibility</p:attrName>
                                        </p:attrNameLst>
                                      </p:cBhvr>
                                      <p:to>
                                        <p:strVal val="visible"/>
                                      </p:to>
                                    </p:set>
                                    <p:animEffect transition="in" filter="barn(inVertical)">
                                      <p:cBhvr>
                                        <p:cTn id="307" dur="500"/>
                                        <p:tgtEl>
                                          <p:spTgt spid="182"/>
                                        </p:tgtEl>
                                      </p:cBhvr>
                                    </p:animEffect>
                                  </p:childTnLst>
                                </p:cTn>
                              </p:par>
                              <p:par>
                                <p:cTn id="308" presetID="16" presetClass="entr" presetSubtype="21" fill="hold" grpId="0" nodeType="withEffect">
                                  <p:stCondLst>
                                    <p:cond delay="0"/>
                                  </p:stCondLst>
                                  <p:childTnLst>
                                    <p:set>
                                      <p:cBhvr>
                                        <p:cTn id="309" dur="1" fill="hold">
                                          <p:stCondLst>
                                            <p:cond delay="0"/>
                                          </p:stCondLst>
                                        </p:cTn>
                                        <p:tgtEl>
                                          <p:spTgt spid="181"/>
                                        </p:tgtEl>
                                        <p:attrNameLst>
                                          <p:attrName>style.visibility</p:attrName>
                                        </p:attrNameLst>
                                      </p:cBhvr>
                                      <p:to>
                                        <p:strVal val="visible"/>
                                      </p:to>
                                    </p:set>
                                    <p:animEffect transition="in" filter="barn(inVertical)">
                                      <p:cBhvr>
                                        <p:cTn id="310" dur="500"/>
                                        <p:tgtEl>
                                          <p:spTgt spid="181"/>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barn(inVertical)">
                                      <p:cBhvr>
                                        <p:cTn id="313" dur="500"/>
                                        <p:tgtEl>
                                          <p:spTgt spid="18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179"/>
                                        </p:tgtEl>
                                        <p:attrNameLst>
                                          <p:attrName>style.visibility</p:attrName>
                                        </p:attrNameLst>
                                      </p:cBhvr>
                                      <p:to>
                                        <p:strVal val="visible"/>
                                      </p:to>
                                    </p:set>
                                    <p:animEffect transition="in" filter="barn(inVertical)">
                                      <p:cBhvr>
                                        <p:cTn id="316" dur="500"/>
                                        <p:tgtEl>
                                          <p:spTgt spid="17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178"/>
                                        </p:tgtEl>
                                        <p:attrNameLst>
                                          <p:attrName>style.visibility</p:attrName>
                                        </p:attrNameLst>
                                      </p:cBhvr>
                                      <p:to>
                                        <p:strVal val="visible"/>
                                      </p:to>
                                    </p:set>
                                    <p:animEffect transition="in" filter="barn(inVertical)">
                                      <p:cBhvr>
                                        <p:cTn id="319" dur="500"/>
                                        <p:tgtEl>
                                          <p:spTgt spid="178"/>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177"/>
                                        </p:tgtEl>
                                        <p:attrNameLst>
                                          <p:attrName>style.visibility</p:attrName>
                                        </p:attrNameLst>
                                      </p:cBhvr>
                                      <p:to>
                                        <p:strVal val="visible"/>
                                      </p:to>
                                    </p:set>
                                    <p:animEffect transition="in" filter="barn(inVertical)">
                                      <p:cBhvr>
                                        <p:cTn id="322" dur="500"/>
                                        <p:tgtEl>
                                          <p:spTgt spid="177"/>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168"/>
                                        </p:tgtEl>
                                        <p:attrNameLst>
                                          <p:attrName>style.visibility</p:attrName>
                                        </p:attrNameLst>
                                      </p:cBhvr>
                                      <p:to>
                                        <p:strVal val="visible"/>
                                      </p:to>
                                    </p:set>
                                    <p:animEffect transition="in" filter="barn(inVertical)">
                                      <p:cBhvr>
                                        <p:cTn id="325" dur="500"/>
                                        <p:tgtEl>
                                          <p:spTgt spid="168"/>
                                        </p:tgtEl>
                                      </p:cBhvr>
                                    </p:animEffect>
                                  </p:childTnLst>
                                </p:cTn>
                              </p:par>
                            </p:childTnLst>
                          </p:cTn>
                        </p:par>
                      </p:childTnLst>
                    </p:cTn>
                  </p:par>
                </p:childTnLst>
              </p:cTn>
              <p:nextCondLst>
                <p:cond evt="onClick" delay="0">
                  <p:tgtEl>
                    <p:spTgt spid="101"/>
                  </p:tgtEl>
                </p:cond>
              </p:nextCondLst>
            </p:seq>
            <p:seq concurrent="1" nextAc="seek">
              <p:cTn id="326" restart="whenNotActive" fill="hold" evtFilter="cancelBubble" nodeType="interactiveSeq">
                <p:stCondLst>
                  <p:cond evt="onClick" delay="0">
                    <p:tgtEl>
                      <p:spTgt spid="102"/>
                    </p:tgtEl>
                  </p:cond>
                </p:stCondLst>
                <p:endSync evt="end" delay="0">
                  <p:rtn val="all"/>
                </p:endSync>
                <p:childTnLst>
                  <p:par>
                    <p:cTn id="327" fill="hold">
                      <p:stCondLst>
                        <p:cond delay="0"/>
                      </p:stCondLst>
                      <p:childTnLst>
                        <p:par>
                          <p:cTn id="328" fill="hold">
                            <p:stCondLst>
                              <p:cond delay="0"/>
                            </p:stCondLst>
                            <p:childTnLst>
                              <p:par>
                                <p:cTn id="329" presetID="16" presetClass="entr" presetSubtype="21" fill="hold" grpId="0" nodeType="clickEffect">
                                  <p:stCondLst>
                                    <p:cond delay="0"/>
                                  </p:stCondLst>
                                  <p:childTnLst>
                                    <p:set>
                                      <p:cBhvr>
                                        <p:cTn id="330" dur="1" fill="hold">
                                          <p:stCondLst>
                                            <p:cond delay="0"/>
                                          </p:stCondLst>
                                        </p:cTn>
                                        <p:tgtEl>
                                          <p:spTgt spid="150"/>
                                        </p:tgtEl>
                                        <p:attrNameLst>
                                          <p:attrName>style.visibility</p:attrName>
                                        </p:attrNameLst>
                                      </p:cBhvr>
                                      <p:to>
                                        <p:strVal val="visible"/>
                                      </p:to>
                                    </p:set>
                                    <p:animEffect transition="in" filter="barn(inVertical)">
                                      <p:cBhvr>
                                        <p:cTn id="331" dur="500"/>
                                        <p:tgtEl>
                                          <p:spTgt spid="150"/>
                                        </p:tgtEl>
                                      </p:cBhvr>
                                    </p:animEffect>
                                  </p:childTnLst>
                                </p:cTn>
                              </p:par>
                              <p:par>
                                <p:cTn id="332" presetID="16" presetClass="entr" presetSubtype="21" fill="hold" grpId="0" nodeType="withEffect">
                                  <p:stCondLst>
                                    <p:cond delay="0"/>
                                  </p:stCondLst>
                                  <p:childTnLst>
                                    <p:set>
                                      <p:cBhvr>
                                        <p:cTn id="333" dur="1" fill="hold">
                                          <p:stCondLst>
                                            <p:cond delay="0"/>
                                          </p:stCondLst>
                                        </p:cTn>
                                        <p:tgtEl>
                                          <p:spTgt spid="151"/>
                                        </p:tgtEl>
                                        <p:attrNameLst>
                                          <p:attrName>style.visibility</p:attrName>
                                        </p:attrNameLst>
                                      </p:cBhvr>
                                      <p:to>
                                        <p:strVal val="visible"/>
                                      </p:to>
                                    </p:set>
                                    <p:animEffect transition="in" filter="barn(inVertical)">
                                      <p:cBhvr>
                                        <p:cTn id="334" dur="500"/>
                                        <p:tgtEl>
                                          <p:spTgt spid="151"/>
                                        </p:tgtEl>
                                      </p:cBhvr>
                                    </p:animEffect>
                                  </p:childTnLst>
                                </p:cTn>
                              </p:par>
                              <p:par>
                                <p:cTn id="335" presetID="16" presetClass="entr" presetSubtype="21" fill="hold" grpId="0" nodeType="withEffect">
                                  <p:stCondLst>
                                    <p:cond delay="0"/>
                                  </p:stCondLst>
                                  <p:childTnLst>
                                    <p:set>
                                      <p:cBhvr>
                                        <p:cTn id="336" dur="1" fill="hold">
                                          <p:stCondLst>
                                            <p:cond delay="0"/>
                                          </p:stCondLst>
                                        </p:cTn>
                                        <p:tgtEl>
                                          <p:spTgt spid="152"/>
                                        </p:tgtEl>
                                        <p:attrNameLst>
                                          <p:attrName>style.visibility</p:attrName>
                                        </p:attrNameLst>
                                      </p:cBhvr>
                                      <p:to>
                                        <p:strVal val="visible"/>
                                      </p:to>
                                    </p:set>
                                    <p:animEffect transition="in" filter="barn(inVertical)">
                                      <p:cBhvr>
                                        <p:cTn id="337" dur="500"/>
                                        <p:tgtEl>
                                          <p:spTgt spid="152"/>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barn(inVertical)">
                                      <p:cBhvr>
                                        <p:cTn id="340" dur="500"/>
                                        <p:tgtEl>
                                          <p:spTgt spid="14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barn(inVertical)">
                                      <p:cBhvr>
                                        <p:cTn id="343" dur="500"/>
                                        <p:tgtEl>
                                          <p:spTgt spid="147"/>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146"/>
                                        </p:tgtEl>
                                        <p:attrNameLst>
                                          <p:attrName>style.visibility</p:attrName>
                                        </p:attrNameLst>
                                      </p:cBhvr>
                                      <p:to>
                                        <p:strVal val="visible"/>
                                      </p:to>
                                    </p:set>
                                    <p:animEffect transition="in" filter="barn(inVertical)">
                                      <p:cBhvr>
                                        <p:cTn id="346" dur="500"/>
                                        <p:tgtEl>
                                          <p:spTgt spid="146"/>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barn(inVertical)">
                                      <p:cBhvr>
                                        <p:cTn id="349" dur="500"/>
                                        <p:tgtEl>
                                          <p:spTgt spid="149"/>
                                        </p:tgtEl>
                                      </p:cBhvr>
                                    </p:animEffect>
                                  </p:childTnLst>
                                </p:cTn>
                              </p:par>
                            </p:childTnLst>
                          </p:cTn>
                        </p:par>
                      </p:childTnLst>
                    </p:cTn>
                  </p:par>
                </p:childTnLst>
              </p:cTn>
              <p:nextCondLst>
                <p:cond evt="onClick" delay="0">
                  <p:tgtEl>
                    <p:spTgt spid="102"/>
                  </p:tgtEl>
                </p:cond>
              </p:nextCondLst>
            </p:seq>
            <p:seq concurrent="1" nextAc="seek">
              <p:cTn id="350" restart="whenNotActive" fill="hold" evtFilter="cancelBubble" nodeType="interactiveSeq">
                <p:stCondLst>
                  <p:cond evt="onClick" delay="0">
                    <p:tgtEl>
                      <p:spTgt spid="103"/>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withEffect">
                                  <p:stCondLst>
                                    <p:cond delay="0"/>
                                  </p:stCondLst>
                                  <p:childTnLst>
                                    <p:set>
                                      <p:cBhvr>
                                        <p:cTn id="354" dur="1" fill="hold">
                                          <p:stCondLst>
                                            <p:cond delay="0"/>
                                          </p:stCondLst>
                                        </p:cTn>
                                        <p:tgtEl>
                                          <p:spTgt spid="144"/>
                                        </p:tgtEl>
                                        <p:attrNameLst>
                                          <p:attrName>style.visibility</p:attrName>
                                        </p:attrNameLst>
                                      </p:cBhvr>
                                      <p:to>
                                        <p:strVal val="visible"/>
                                      </p:to>
                                    </p:set>
                                    <p:animEffect transition="in" filter="barn(inVertical)">
                                      <p:cBhvr>
                                        <p:cTn id="355" dur="500"/>
                                        <p:tgtEl>
                                          <p:spTgt spid="144"/>
                                        </p:tgtEl>
                                      </p:cBhvr>
                                    </p:animEffect>
                                  </p:childTnLst>
                                </p:cTn>
                              </p:par>
                            </p:childTnLst>
                          </p:cTn>
                        </p:par>
                      </p:childTnLst>
                    </p:cTn>
                  </p:par>
                  <p:par>
                    <p:cTn id="356" fill="hold">
                      <p:stCondLst>
                        <p:cond delay="indefinite"/>
                      </p:stCondLst>
                      <p:childTnLst>
                        <p:par>
                          <p:cTn id="357" fill="hold">
                            <p:stCondLst>
                              <p:cond delay="0"/>
                            </p:stCondLst>
                            <p:childTnLst>
                              <p:par>
                                <p:cTn id="358" presetID="16" presetClass="entr" presetSubtype="21" fill="hold" grpId="0" nodeType="click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barn(inVertical)">
                                      <p:cBhvr>
                                        <p:cTn id="360" dur="500"/>
                                        <p:tgtEl>
                                          <p:spTgt spid="145"/>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9"/>
                                        </p:tgtEl>
                                        <p:attrNameLst>
                                          <p:attrName>style.visibility</p:attrName>
                                        </p:attrNameLst>
                                      </p:cBhvr>
                                      <p:to>
                                        <p:strVal val="visible"/>
                                      </p:to>
                                    </p:set>
                                    <p:animEffect transition="in" filter="barn(inVertical)">
                                      <p:cBhvr>
                                        <p:cTn id="363" dur="500"/>
                                        <p:tgtEl>
                                          <p:spTgt spid="159"/>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43"/>
                                        </p:tgtEl>
                                        <p:attrNameLst>
                                          <p:attrName>style.visibility</p:attrName>
                                        </p:attrNameLst>
                                      </p:cBhvr>
                                      <p:to>
                                        <p:strVal val="visible"/>
                                      </p:to>
                                    </p:set>
                                    <p:animEffect transition="in" filter="barn(inVertical)">
                                      <p:cBhvr>
                                        <p:cTn id="366" dur="500"/>
                                        <p:tgtEl>
                                          <p:spTgt spid="143"/>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142"/>
                                        </p:tgtEl>
                                        <p:attrNameLst>
                                          <p:attrName>style.visibility</p:attrName>
                                        </p:attrNameLst>
                                      </p:cBhvr>
                                      <p:to>
                                        <p:strVal val="visible"/>
                                      </p:to>
                                    </p:set>
                                    <p:animEffect transition="in" filter="barn(inVertical)">
                                      <p:cBhvr>
                                        <p:cTn id="369" dur="500"/>
                                        <p:tgtEl>
                                          <p:spTgt spid="142"/>
                                        </p:tgtEl>
                                      </p:cBhvr>
                                    </p:animEffect>
                                  </p:child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4" grpId="0" animBg="1"/>
      <p:bldP spid="35" grpId="0" animBg="1"/>
      <p:bldP spid="36" grpId="0" animBg="1"/>
      <p:bldP spid="37" grpId="0" animBg="1"/>
      <p:bldP spid="38"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7" grpId="0" animBg="1"/>
      <p:bldP spid="178" grpId="0" animBg="1"/>
      <p:bldP spid="179" grpId="0" animBg="1"/>
      <p:bldP spid="180" grpId="0" animBg="1"/>
      <p:bldP spid="181" grpId="0" animBg="1"/>
      <p:bldP spid="182" grpId="0" animBg="1"/>
      <p:bldP spid="214" grpId="0" animBg="1"/>
      <p:bldP spid="215"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8" grpId="0" animBg="1"/>
      <p:bldP spid="119" grpId="0" animBg="1"/>
      <p:bldP spid="120" grpId="0" animBg="1"/>
      <p:bldP spid="121" grpId="0" animBg="1"/>
      <p:bldP spid="122" grpId="0" animBg="1"/>
      <p:bldP spid="126"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tủ</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mây</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chân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bàn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gì</a:t>
            </a:r>
            <a:r>
              <a:rPr lang="en-US" sz="4000" b="1" dirty="0" smtClean="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1250737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a:t>
            </a:r>
            <a:r>
              <a:rPr lang="en-GB" sz="3200" b="1" dirty="0">
                <a:solidFill>
                  <a:prstClr val="black"/>
                </a:solidFill>
                <a:latin typeface="Times New Roman" pitchFamily="18" charset="0"/>
                <a:cs typeface="Times New Roman" pitchFamily="18" charset="0"/>
              </a:rPr>
              <a:t>2</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Những câu </a:t>
            </a:r>
            <a:r>
              <a:rPr lang="vi-VN" sz="3200" b="1" dirty="0" smtClean="0">
                <a:solidFill>
                  <a:prstClr val="black"/>
                </a:solidFill>
                <a:latin typeface="Times New Roman" pitchFamily="18" charset="0"/>
                <a:cs typeface="Times New Roman" pitchFamily="18" charset="0"/>
              </a:rPr>
              <a:t>thơ</a:t>
            </a:r>
            <a:r>
              <a:rPr lang="en-US" sz="3200" b="1" dirty="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sau</a:t>
            </a:r>
            <a:r>
              <a:rPr lang="vi-VN" sz="3200" b="1" dirty="0" smtClean="0">
                <a:solidFill>
                  <a:prstClr val="black"/>
                </a:solidFill>
                <a:latin typeface="Times New Roman" pitchFamily="18" charset="0"/>
                <a:cs typeface="Times New Roman" pitchFamily="18" charset="0"/>
              </a:rPr>
              <a:t> sử </a:t>
            </a:r>
            <a:r>
              <a:rPr lang="vi-VN" sz="3200" b="1" dirty="0">
                <a:solidFill>
                  <a:prstClr val="black"/>
                </a:solidFill>
                <a:latin typeface="Times New Roman" pitchFamily="18" charset="0"/>
                <a:cs typeface="Times New Roman" pitchFamily="18" charset="0"/>
              </a:rPr>
              <a:t>dụng biện pháp </a:t>
            </a:r>
            <a:r>
              <a:rPr lang="en-US" sz="3200" b="1" dirty="0" err="1" smtClean="0">
                <a:solidFill>
                  <a:prstClr val="black"/>
                </a:solidFill>
                <a:latin typeface="Times New Roman" pitchFamily="18" charset="0"/>
                <a:cs typeface="Times New Roman" pitchFamily="18" charset="0"/>
              </a:rPr>
              <a:t>tu</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từ</a:t>
            </a:r>
            <a:r>
              <a:rPr lang="en-US" sz="3200" b="1" dirty="0" smtClean="0">
                <a:solidFill>
                  <a:prstClr val="black"/>
                </a:solidFill>
                <a:latin typeface="Times New Roman" pitchFamily="18" charset="0"/>
                <a:cs typeface="Times New Roman" pitchFamily="18" charset="0"/>
              </a:rPr>
              <a:t> </a:t>
            </a:r>
            <a:r>
              <a:rPr lang="en-US" sz="3200" b="1" dirty="0" err="1" smtClean="0">
                <a:solidFill>
                  <a:prstClr val="black"/>
                </a:solidFill>
                <a:latin typeface="Times New Roman" pitchFamily="18" charset="0"/>
                <a:cs typeface="Times New Roman" pitchFamily="18" charset="0"/>
              </a:rPr>
              <a:t>nào</a:t>
            </a:r>
            <a:r>
              <a:rPr lang="en-US" sz="3200" b="1" dirty="0" smtClean="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a:p>
            <a:pPr algn="ctr" defTabSz="913402">
              <a:defRPr/>
            </a:pPr>
            <a:r>
              <a:rPr lang="vi-VN" sz="3200" b="1" dirty="0">
                <a:solidFill>
                  <a:prstClr val="black"/>
                </a:solidFill>
                <a:latin typeface="Times New Roman" pitchFamily="18" charset="0"/>
                <a:cs typeface="Times New Roman" pitchFamily="18" charset="0"/>
              </a:rPr>
              <a:t>“</a:t>
            </a:r>
            <a:r>
              <a:rPr lang="vi-VN" sz="3200" b="1" i="1" dirty="0">
                <a:solidFill>
                  <a:prstClr val="black"/>
                </a:solidFill>
                <a:latin typeface="Times New Roman" pitchFamily="18" charset="0"/>
                <a:cs typeface="Times New Roman" pitchFamily="18" charset="0"/>
              </a:rPr>
              <a:t>Cả công trường say ngủ cạnh dòng </a:t>
            </a:r>
            <a:r>
              <a:rPr lang="vi-VN" sz="3200" b="1" i="1" dirty="0" smtClean="0">
                <a:solidFill>
                  <a:prstClr val="black"/>
                </a:solidFill>
                <a:latin typeface="Times New Roman" pitchFamily="18" charset="0"/>
                <a:cs typeface="Times New Roman" pitchFamily="18" charset="0"/>
              </a:rPr>
              <a:t>sông</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tháp khoan nhô lên trời ngẫm </a:t>
            </a:r>
            <a:r>
              <a:rPr lang="vi-VN" sz="3200" b="1" i="1" dirty="0" smtClean="0">
                <a:solidFill>
                  <a:prstClr val="black"/>
                </a:solidFill>
                <a:latin typeface="Times New Roman" pitchFamily="18" charset="0"/>
                <a:cs typeface="Times New Roman" pitchFamily="18" charset="0"/>
              </a:rPr>
              <a:t>nghĩ</a:t>
            </a:r>
            <a:endParaRPr lang="vi-VN" sz="3200" b="1" i="1" dirty="0">
              <a:solidFill>
                <a:prstClr val="black"/>
              </a:solidFill>
              <a:latin typeface="Times New Roman" pitchFamily="18" charset="0"/>
              <a:cs typeface="Times New Roman" pitchFamily="18" charset="0"/>
            </a:endParaRPr>
          </a:p>
          <a:p>
            <a:pPr algn="ctr" defTabSz="913402">
              <a:defRPr/>
            </a:pPr>
            <a:r>
              <a:rPr lang="vi-VN" sz="3200" b="1" i="1" dirty="0">
                <a:solidFill>
                  <a:prstClr val="black"/>
                </a:solidFill>
                <a:latin typeface="Times New Roman" pitchFamily="18" charset="0"/>
                <a:cs typeface="Times New Roman" pitchFamily="18" charset="0"/>
              </a:rPr>
              <a:t>Những xe ủi, xe ben sóng vai nhau nằm nghỉ</a:t>
            </a:r>
            <a:r>
              <a:rPr lang="vi-VN" sz="3200" b="1" dirty="0" smtClean="0">
                <a:solidFill>
                  <a:prstClr val="black"/>
                </a:solidFill>
                <a:latin typeface="Times New Roman" pitchFamily="18" charset="0"/>
                <a:cs typeface="Times New Roman" pitchFamily="18" charset="0"/>
              </a:rPr>
              <a:t>”.</a:t>
            </a:r>
            <a:r>
              <a:rPr lang="en-US" sz="3200" b="1" dirty="0">
                <a:solidFill>
                  <a:prstClr val="black"/>
                </a:solidFill>
                <a:latin typeface="Times New Roman" pitchFamily="18" charset="0"/>
                <a:cs typeface="Times New Roman" pitchFamily="18" charset="0"/>
              </a:rPr>
              <a:t>(</a:t>
            </a:r>
            <a:r>
              <a:rPr lang="en-US" sz="3200" b="1" dirty="0" smtClean="0">
                <a:solidFill>
                  <a:prstClr val="black"/>
                </a:solidFill>
                <a:latin typeface="Times New Roman" pitchFamily="18" charset="0"/>
                <a:cs typeface="Times New Roman" pitchFamily="18" charset="0"/>
              </a:rPr>
              <a:t>6 </a:t>
            </a:r>
            <a:r>
              <a:rPr lang="en-US" sz="3200" b="1" dirty="0" err="1">
                <a:solidFill>
                  <a:prstClr val="black"/>
                </a:solidFill>
                <a:latin typeface="Times New Roman" pitchFamily="18" charset="0"/>
                <a:cs typeface="Times New Roman" pitchFamily="18" charset="0"/>
              </a:rPr>
              <a:t>kí</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tự</a:t>
            </a:r>
            <a:r>
              <a:rPr lang="en-US" sz="32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sz="1900" dirty="0">
              <a:solidFill>
                <a:prstClr val="black"/>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4" name="Oval 13">
            <a:extLst>
              <a:ext uri="{FF2B5EF4-FFF2-40B4-BE49-F238E27FC236}">
                <a16:creationId xmlns="" xmlns:a16="http://schemas.microsoft.com/office/drawing/2014/main"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2ED082CA-74CD-498B-8C22-E93F85CC31F3}"/>
              </a:ext>
            </a:extLst>
          </p:cNvPr>
          <p:cNvSpPr/>
          <p:nvPr/>
        </p:nvSpPr>
        <p:spPr>
          <a:xfrm>
            <a:off x="7819727"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
        <p:nvSpPr>
          <p:cNvPr id="18" name="Oval 17">
            <a:extLst>
              <a:ext uri="{FF2B5EF4-FFF2-40B4-BE49-F238E27FC236}">
                <a16:creationId xmlns="" xmlns:a16="http://schemas.microsoft.com/office/drawing/2014/main" id="{2ED082CA-74CD-498B-8C22-E93F85CC31F3}"/>
              </a:ext>
            </a:extLst>
          </p:cNvPr>
          <p:cNvSpPr/>
          <p:nvPr/>
        </p:nvSpPr>
        <p:spPr>
          <a:xfrm>
            <a:off x="7026708" y="110746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4274171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3</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Điền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thích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hợp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vào</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chỗ</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trống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Trời</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giòn</a:t>
            </a:r>
            <a:r>
              <a:rPr lang="en-US" sz="4000" b="1" dirty="0">
                <a:solidFill>
                  <a:prstClr val="black"/>
                </a:solidFill>
                <a:latin typeface="Times New Roman" pitchFamily="18" charset="0"/>
                <a:cs typeface="Times New Roman" pitchFamily="18" charset="0"/>
              </a:rPr>
              <a:t> tan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đã</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kiểu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ẩn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dụ</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chuyển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đổi</a:t>
            </a:r>
            <a:r>
              <a:rPr lang="en-US" sz="4000" b="1" dirty="0" smtClean="0">
                <a:solidFill>
                  <a:prstClr val="black"/>
                </a:solidFill>
                <a:latin typeface="Times New Roman" pitchFamily="18" charset="0"/>
                <a:cs typeface="Times New Roman" pitchFamily="18" charset="0"/>
              </a:rPr>
              <a:t> …… </a:t>
            </a:r>
            <a:r>
              <a:rPr lang="en-US" sz="4000" b="1" dirty="0" err="1" smtClean="0">
                <a:solidFill>
                  <a:prstClr val="black"/>
                </a:solidFill>
                <a:latin typeface="Times New Roman" pitchFamily="18" charset="0"/>
                <a:cs typeface="Times New Roman" pitchFamily="18" charset="0"/>
              </a:rPr>
              <a:t>để</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làm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câu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văn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thêm</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sinh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động</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và</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hấp</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dẫn</a:t>
            </a:r>
            <a:r>
              <a:rPr lang="en-US" sz="4000" b="1" dirty="0" smtClean="0">
                <a:solidFill>
                  <a:prstClr val="black"/>
                </a:solidFill>
                <a:latin typeface="Times New Roman" pitchFamily="18" charset="0"/>
                <a:cs typeface="Times New Roman" pitchFamily="18" charset="0"/>
              </a:rPr>
              <a:t>.( 7 </a:t>
            </a:r>
            <a:r>
              <a:rPr lang="en-US" sz="4000" b="1" dirty="0" err="1" smtClean="0">
                <a:solidFill>
                  <a:prstClr val="black"/>
                </a:solidFill>
                <a:latin typeface="Times New Roman" pitchFamily="18" charset="0"/>
                <a:cs typeface="Times New Roman" pitchFamily="18" charset="0"/>
              </a:rPr>
              <a:t>kí</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tự</a:t>
            </a:r>
            <a:r>
              <a:rPr lang="en-US" sz="4000" b="1" dirty="0" smtClean="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0"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sz="1900" dirty="0">
              <a:solidFill>
                <a:prstClr val="black"/>
              </a:solidFill>
            </a:endParaRPr>
          </a:p>
        </p:txBody>
      </p:sp>
      <p:sp>
        <p:nvSpPr>
          <p:cNvPr id="18" name="Oval 17">
            <a:extLst>
              <a:ext uri="{FF2B5EF4-FFF2-40B4-BE49-F238E27FC236}">
                <a16:creationId xmlns=""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9" name="Oval 18">
            <a:extLst>
              <a:ext uri="{FF2B5EF4-FFF2-40B4-BE49-F238E27FC236}">
                <a16:creationId xmlns=""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2" name="Oval 21">
            <a:extLst>
              <a:ext uri="{FF2B5EF4-FFF2-40B4-BE49-F238E27FC236}">
                <a16:creationId xmlns="" xmlns:a16="http://schemas.microsoft.com/office/drawing/2014/main" id="{B9F19479-C75C-4506-9D0C-3807FE9AB011}"/>
              </a:ext>
            </a:extLst>
          </p:cNvPr>
          <p:cNvSpPr/>
          <p:nvPr/>
        </p:nvSpPr>
        <p:spPr>
          <a:xfrm>
            <a:off x="626022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16" name="Oval 15">
            <a:extLst>
              <a:ext uri="{FF2B5EF4-FFF2-40B4-BE49-F238E27FC236}">
                <a16:creationId xmlns="" xmlns:a16="http://schemas.microsoft.com/office/drawing/2014/main" id="{B9F19479-C75C-4506-9D0C-3807FE9AB011}"/>
              </a:ext>
            </a:extLst>
          </p:cNvPr>
          <p:cNvSpPr/>
          <p:nvPr/>
        </p:nvSpPr>
        <p:spPr>
          <a:xfrm>
            <a:off x="7026708" y="110757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
        <p:nvSpPr>
          <p:cNvPr id="23" name="Oval 22">
            <a:extLst>
              <a:ext uri="{FF2B5EF4-FFF2-40B4-BE49-F238E27FC236}">
                <a16:creationId xmlns="" xmlns:a16="http://schemas.microsoft.com/office/drawing/2014/main" id="{B9F19479-C75C-4506-9D0C-3807FE9AB011}"/>
              </a:ext>
            </a:extLst>
          </p:cNvPr>
          <p:cNvSpPr/>
          <p:nvPr/>
        </p:nvSpPr>
        <p:spPr>
          <a:xfrm>
            <a:off x="775284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smtClean="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562310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định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loại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của</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các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từ</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xanh</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tươi</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tắn</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rực</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rỡ</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en-US" sz="4000" b="1" dirty="0" smtClean="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nhỏ</a:t>
            </a:r>
            <a:r>
              <a:rPr lang="vi-VN" sz="4000" b="1" dirty="0" smtClean="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21" name="Oval 20">
            <a:extLst>
              <a:ext uri="{FF2B5EF4-FFF2-40B4-BE49-F238E27FC236}">
                <a16:creationId xmlns=""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8" name="Oval 17">
            <a:extLst>
              <a:ext uri="{FF2B5EF4-FFF2-40B4-BE49-F238E27FC236}">
                <a16:creationId xmlns=""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3619079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B7CDE6C-0FD9-40FE-BC8D-42EE6F734FB6}"/>
              </a:ext>
            </a:extLst>
          </p:cNvPr>
          <p:cNvPicPr>
            <a:picLocks noChangeAspect="1"/>
          </p:cNvPicPr>
          <p:nvPr/>
        </p:nvPicPr>
        <p:blipFill>
          <a:blip r:embed="rId3"/>
          <a:stretch>
            <a:fillRect/>
          </a:stretch>
        </p:blipFill>
        <p:spPr>
          <a:xfrm>
            <a:off x="0" y="25070"/>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smtClean="0">
                <a:solidFill>
                  <a:prstClr val="black"/>
                </a:solidFill>
                <a:latin typeface="Times New Roman" pitchFamily="18" charset="0"/>
                <a:cs typeface="Times New Roman" pitchFamily="18" charset="0"/>
              </a:rPr>
              <a:t>5</a:t>
            </a:r>
            <a:r>
              <a:rPr lang="en-US" sz="4000" b="1" dirty="0" smtClean="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smtClean="0">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smtClean="0">
                <a:solidFill>
                  <a:prstClr val="black"/>
                </a:solidFill>
                <a:latin typeface="Times New Roman" pitchFamily="18" charset="0"/>
                <a:cs typeface="Times New Roman" pitchFamily="18" charset="0"/>
              </a:rPr>
              <a:t>….</a:t>
            </a:r>
            <a:r>
              <a:rPr lang="vi-VN" sz="4000" b="1" dirty="0">
                <a:solidFill>
                  <a:prstClr val="black"/>
                </a:solidFill>
                <a:latin typeface="Times New Roman" pitchFamily="18" charset="0"/>
                <a:cs typeface="Times New Roman" pitchFamily="18" charset="0"/>
              </a:rPr>
              <a:t> </a:t>
            </a:r>
            <a:r>
              <a:rPr lang="vi-VN" sz="4000" b="1" dirty="0" smtClean="0">
                <a:solidFill>
                  <a:prstClr val="black"/>
                </a:solidFill>
                <a:latin typeface="Times New Roman" pitchFamily="18" charset="0"/>
                <a:cs typeface="Times New Roman" pitchFamily="18" charset="0"/>
              </a:rPr>
              <a:t>là </a:t>
            </a:r>
            <a:r>
              <a:rPr lang="vi-VN" sz="4000" b="1" dirty="0">
                <a:solidFill>
                  <a:prstClr val="black"/>
                </a:solidFill>
                <a:latin typeface="Times New Roman" pitchFamily="18" charset="0"/>
                <a:cs typeface="Times New Roman" pitchFamily="18" charset="0"/>
              </a:rPr>
              <a:t>những từ dùng để gọi tên các sự vật, hiện tượng, khái niệm. </a:t>
            </a:r>
            <a:r>
              <a:rPr lang="en-US" sz="4000" b="1" dirty="0" smtClean="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 xmlns:a16="http://schemas.microsoft.com/office/drawing/2014/main" id="{D2B0C49A-B7BA-43E7-995F-FD5459F1C02D}"/>
              </a:ext>
            </a:extLst>
          </p:cNvPr>
          <p:cNvSpPr/>
          <p:nvPr/>
        </p:nvSpPr>
        <p:spPr>
          <a:xfrm>
            <a:off x="6835882"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2" name="Oval 11">
            <a:extLst>
              <a:ext uri="{FF2B5EF4-FFF2-40B4-BE49-F238E27FC236}">
                <a16:creationId xmlns="" xmlns:a16="http://schemas.microsoft.com/office/drawing/2014/main" id="{28B629B4-FD4C-4FCC-8188-991A2F085934}"/>
              </a:ext>
            </a:extLst>
          </p:cNvPr>
          <p:cNvSpPr/>
          <p:nvPr/>
        </p:nvSpPr>
        <p:spPr>
          <a:xfrm>
            <a:off x="5913233"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3" name="Oval 12">
            <a:extLst>
              <a:ext uri="{FF2B5EF4-FFF2-40B4-BE49-F238E27FC236}">
                <a16:creationId xmlns="" xmlns:a16="http://schemas.microsoft.com/office/drawing/2014/main" id="{0C1204BF-9E4C-4DEE-8659-BF16559DF340}"/>
              </a:ext>
            </a:extLst>
          </p:cNvPr>
          <p:cNvSpPr/>
          <p:nvPr/>
        </p:nvSpPr>
        <p:spPr>
          <a:xfrm>
            <a:off x="524241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4" name="Oval 13">
            <a:extLst>
              <a:ext uri="{FF2B5EF4-FFF2-40B4-BE49-F238E27FC236}">
                <a16:creationId xmlns="" xmlns:a16="http://schemas.microsoft.com/office/drawing/2014/main" id="{D2B0C49A-B7BA-43E7-995F-FD5459F1C02D}"/>
              </a:ext>
            </a:extLst>
          </p:cNvPr>
          <p:cNvSpPr/>
          <p:nvPr/>
        </p:nvSpPr>
        <p:spPr>
          <a:xfrm>
            <a:off x="444816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5" name="Oval 14">
            <a:extLst>
              <a:ext uri="{FF2B5EF4-FFF2-40B4-BE49-F238E27FC236}">
                <a16:creationId xmlns="" xmlns:a16="http://schemas.microsoft.com/office/drawing/2014/main" id="{28B629B4-FD4C-4FCC-8188-991A2F085934}"/>
              </a:ext>
            </a:extLst>
          </p:cNvPr>
          <p:cNvSpPr/>
          <p:nvPr/>
        </p:nvSpPr>
        <p:spPr>
          <a:xfrm>
            <a:off x="352551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
        <p:nvSpPr>
          <p:cNvPr id="16" name="Oval 15">
            <a:extLst>
              <a:ext uri="{FF2B5EF4-FFF2-40B4-BE49-F238E27FC236}">
                <a16:creationId xmlns="" xmlns:a16="http://schemas.microsoft.com/office/drawing/2014/main" id="{0C1204BF-9E4C-4DEE-8659-BF16559DF340}"/>
              </a:ext>
            </a:extLst>
          </p:cNvPr>
          <p:cNvSpPr/>
          <p:nvPr/>
        </p:nvSpPr>
        <p:spPr>
          <a:xfrm>
            <a:off x="266513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smtClean="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7879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4.xml><?xml version="1.0" encoding="utf-8"?>
<a:theme xmlns:a="http://schemas.openxmlformats.org/drawingml/2006/main" name="2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5.xml><?xml version="1.0" encoding="utf-8"?>
<a:theme xmlns:a="http://schemas.openxmlformats.org/drawingml/2006/main" name="4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6.xml><?xml version="1.0" encoding="utf-8"?>
<a:theme xmlns:a="http://schemas.openxmlformats.org/drawingml/2006/main" name="5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7.xml><?xml version="1.0" encoding="utf-8"?>
<a:theme xmlns:a="http://schemas.openxmlformats.org/drawingml/2006/main" name="6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8.xml><?xml version="1.0" encoding="utf-8"?>
<a:theme xmlns:a="http://schemas.openxmlformats.org/drawingml/2006/main" name="7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unkyShapesVTI" id="{A7F40C41-3FB2-45B0-B0D6-DFB7FDD9B7AD}" vid="{C49381A0-09CD-46EE-B141-E2CDD87ABFE3}"/>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1.6 CTST-Thực hành tiếng Việt - Thành ngữ</Template>
  <TotalTime>598</TotalTime>
  <Words>1976</Words>
  <Application>Microsoft Office PowerPoint</Application>
  <PresentationFormat>Custom</PresentationFormat>
  <Paragraphs>411</Paragraphs>
  <Slides>39</Slides>
  <Notes>29</Notes>
  <HiddenSlides>11</HiddenSlides>
  <MMClips>1</MMClips>
  <ScaleCrop>false</ScaleCrop>
  <HeadingPairs>
    <vt:vector size="4" baseType="variant">
      <vt:variant>
        <vt:lpstr>Theme</vt:lpstr>
      </vt:variant>
      <vt:variant>
        <vt:i4>20</vt:i4>
      </vt:variant>
      <vt:variant>
        <vt:lpstr>Slide Titles</vt:lpstr>
      </vt:variant>
      <vt:variant>
        <vt:i4>39</vt:i4>
      </vt:variant>
    </vt:vector>
  </HeadingPairs>
  <TitlesOfParts>
    <vt:vector size="59" baseType="lpstr">
      <vt:lpstr>1.6 CTST-Thực hành tiếng Việt - Thành ngữ</vt:lpstr>
      <vt:lpstr>Office Theme</vt:lpstr>
      <vt:lpstr>1_1.6 CTST-Thực hành tiếng Việt - Thành ngữ</vt:lpstr>
      <vt:lpstr>2_1.6 CTST-Thực hành tiếng Việt - Thành ngữ</vt:lpstr>
      <vt:lpstr>4_1.6 CTST-Thực hành tiếng Việt - Thành ngữ</vt:lpstr>
      <vt:lpstr>5_1.6 CTST-Thực hành tiếng Việt - Thành ngữ</vt:lpstr>
      <vt:lpstr>6_1.6 CTST-Thực hành tiếng Việt - Thành ngữ</vt:lpstr>
      <vt:lpstr>7_1.6 CTST-Thực hành tiếng Việt - Thành ngữ</vt:lpstr>
      <vt:lpstr>3_Office Theme</vt:lpstr>
      <vt:lpstr>4_Office Theme</vt:lpstr>
      <vt:lpstr>5_Office Theme</vt:lpstr>
      <vt:lpstr>6_Office Theme</vt:lpstr>
      <vt:lpstr>7_Office Theme</vt:lpstr>
      <vt:lpstr>8_Office Theme</vt:lpstr>
      <vt:lpstr>6_Slide PowerPoint Hoat Hinh _ Toan Hoa  (35)</vt:lpstr>
      <vt:lpstr>5_Slide PowerPoint Hoat Hinh _ Toan Hoa  (35)</vt:lpstr>
      <vt:lpstr>2_Office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Magic</cp:lastModifiedBy>
  <cp:revision>74</cp:revision>
  <dcterms:created xsi:type="dcterms:W3CDTF">2021-09-07T04:06:58Z</dcterms:created>
  <dcterms:modified xsi:type="dcterms:W3CDTF">2021-12-16T23:55:37Z</dcterms:modified>
</cp:coreProperties>
</file>